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256" r:id="rId2"/>
    <p:sldId id="328" r:id="rId3"/>
    <p:sldId id="369" r:id="rId4"/>
    <p:sldId id="432" r:id="rId5"/>
    <p:sldId id="260" r:id="rId6"/>
    <p:sldId id="385" r:id="rId7"/>
    <p:sldId id="386" r:id="rId8"/>
    <p:sldId id="433" r:id="rId9"/>
    <p:sldId id="434" r:id="rId10"/>
    <p:sldId id="435" r:id="rId11"/>
    <p:sldId id="436" r:id="rId12"/>
    <p:sldId id="437" r:id="rId13"/>
    <p:sldId id="438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71" r:id="rId23"/>
    <p:sldId id="261" r:id="rId24"/>
    <p:sldId id="262" r:id="rId25"/>
    <p:sldId id="264" r:id="rId26"/>
    <p:sldId id="387" r:id="rId27"/>
    <p:sldId id="388" r:id="rId28"/>
    <p:sldId id="267" r:id="rId29"/>
    <p:sldId id="389" r:id="rId30"/>
    <p:sldId id="390" r:id="rId31"/>
    <p:sldId id="270" r:id="rId32"/>
    <p:sldId id="271" r:id="rId33"/>
    <p:sldId id="272" r:id="rId34"/>
    <p:sldId id="372" r:id="rId35"/>
    <p:sldId id="391" r:id="rId36"/>
    <p:sldId id="274" r:id="rId37"/>
    <p:sldId id="364" r:id="rId38"/>
    <p:sldId id="275" r:id="rId39"/>
    <p:sldId id="277" r:id="rId40"/>
    <p:sldId id="365" r:id="rId41"/>
    <p:sldId id="363" r:id="rId42"/>
    <p:sldId id="278" r:id="rId43"/>
    <p:sldId id="375" r:id="rId44"/>
    <p:sldId id="376" r:id="rId45"/>
    <p:sldId id="392" r:id="rId46"/>
    <p:sldId id="393" r:id="rId47"/>
    <p:sldId id="422" r:id="rId48"/>
    <p:sldId id="280" r:id="rId49"/>
    <p:sldId id="281" r:id="rId50"/>
    <p:sldId id="282" r:id="rId51"/>
    <p:sldId id="331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423" r:id="rId60"/>
    <p:sldId id="421" r:id="rId61"/>
    <p:sldId id="401" r:id="rId62"/>
    <p:sldId id="402" r:id="rId63"/>
    <p:sldId id="403" r:id="rId64"/>
    <p:sldId id="404" r:id="rId65"/>
    <p:sldId id="405" r:id="rId66"/>
    <p:sldId id="374" r:id="rId67"/>
    <p:sldId id="289" r:id="rId68"/>
    <p:sldId id="339" r:id="rId69"/>
    <p:sldId id="439" r:id="rId70"/>
    <p:sldId id="428" r:id="rId71"/>
    <p:sldId id="302" r:id="rId72"/>
    <p:sldId id="303" r:id="rId73"/>
    <p:sldId id="440" r:id="rId74"/>
    <p:sldId id="426" r:id="rId75"/>
    <p:sldId id="304" r:id="rId76"/>
    <p:sldId id="305" r:id="rId77"/>
    <p:sldId id="306" r:id="rId78"/>
    <p:sldId id="307" r:id="rId79"/>
    <p:sldId id="308" r:id="rId80"/>
    <p:sldId id="410" r:id="rId81"/>
    <p:sldId id="429" r:id="rId82"/>
    <p:sldId id="430" r:id="rId83"/>
    <p:sldId id="441" r:id="rId84"/>
    <p:sldId id="431" r:id="rId85"/>
    <p:sldId id="424" r:id="rId86"/>
    <p:sldId id="383" r:id="rId87"/>
    <p:sldId id="366" r:id="rId88"/>
    <p:sldId id="377" r:id="rId89"/>
    <p:sldId id="367" r:id="rId90"/>
    <p:sldId id="425" r:id="rId91"/>
    <p:sldId id="368" r:id="rId92"/>
    <p:sldId id="412" r:id="rId93"/>
    <p:sldId id="413" r:id="rId94"/>
    <p:sldId id="414" r:id="rId95"/>
    <p:sldId id="415" r:id="rId96"/>
    <p:sldId id="416" r:id="rId97"/>
    <p:sldId id="417" r:id="rId98"/>
    <p:sldId id="418" r:id="rId99"/>
    <p:sldId id="419" r:id="rId100"/>
    <p:sldId id="420" r:id="rId101"/>
  </p:sldIdLst>
  <p:sldSz cx="9144000" cy="6858000" type="screen4x3"/>
  <p:notesSz cx="9309100" cy="6954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aToshiba" initials="I" lastIdx="6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A22"/>
    <a:srgbClr val="BB4437"/>
    <a:srgbClr val="E7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71" autoAdjust="0"/>
  </p:normalViewPr>
  <p:slideViewPr>
    <p:cSldViewPr>
      <p:cViewPr>
        <p:scale>
          <a:sx n="76" d="100"/>
          <a:sy n="76" d="100"/>
        </p:scale>
        <p:origin x="-12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18 do 35 godina</c:v>
                </c:pt>
                <c:pt idx="1">
                  <c:v>preko 35 godina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0.505</c:v>
                </c:pt>
                <c:pt idx="1">
                  <c:v>0.495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945216"/>
        <c:axId val="25995520"/>
        <c:axId val="0"/>
      </c:bar3DChart>
      <c:catAx>
        <c:axId val="25945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25995520"/>
        <c:crosses val="autoZero"/>
        <c:auto val="1"/>
        <c:lblAlgn val="ctr"/>
        <c:lblOffset val="100"/>
        <c:noMultiLvlLbl val="0"/>
      </c:catAx>
      <c:valAx>
        <c:axId val="2599552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5945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Ne slažem se</c:v>
                </c:pt>
                <c:pt idx="1">
                  <c:v>Ne mogu da procijenim/ne znam</c:v>
                </c:pt>
                <c:pt idx="2">
                  <c:v>Slažem se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0.70544277449924497</c:v>
                </c:pt>
                <c:pt idx="1">
                  <c:v>0.16638746478946001</c:v>
                </c:pt>
                <c:pt idx="2">
                  <c:v>9.5457110859637095E-2</c:v>
                </c:pt>
                <c:pt idx="3">
                  <c:v>3.3000000000000002E-2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1534336"/>
        <c:axId val="101541376"/>
        <c:axId val="0"/>
      </c:bar3DChart>
      <c:catAx>
        <c:axId val="1015343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541376"/>
        <c:crosses val="autoZero"/>
        <c:auto val="1"/>
        <c:lblAlgn val="ctr"/>
        <c:lblOffset val="100"/>
        <c:noMultiLvlLbl val="0"/>
      </c:catAx>
      <c:valAx>
        <c:axId val="1015413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153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Ne slažem se</c:v>
                </c:pt>
                <c:pt idx="1">
                  <c:v>Ne mogu da procijenim/ne znam</c:v>
                </c:pt>
                <c:pt idx="2">
                  <c:v>Slažem se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0.60899999999999999</c:v>
                </c:pt>
                <c:pt idx="1">
                  <c:v>0.17499999999999999</c:v>
                </c:pt>
                <c:pt idx="2">
                  <c:v>0.21199999999999999</c:v>
                </c:pt>
                <c:pt idx="3">
                  <c:v>4.0000000000000001E-3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699584"/>
        <c:axId val="103706624"/>
        <c:axId val="0"/>
      </c:bar3DChart>
      <c:catAx>
        <c:axId val="1036995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706624"/>
        <c:crosses val="autoZero"/>
        <c:auto val="1"/>
        <c:lblAlgn val="ctr"/>
        <c:lblOffset val="100"/>
        <c:noMultiLvlLbl val="0"/>
      </c:catAx>
      <c:valAx>
        <c:axId val="10370662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369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Ne slažem se</c:v>
                </c:pt>
                <c:pt idx="1">
                  <c:v>Ne mogu da procijenim/ne znam</c:v>
                </c:pt>
                <c:pt idx="2">
                  <c:v>Slažem se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0.189</c:v>
                </c:pt>
                <c:pt idx="1">
                  <c:v>0.20100000000000001</c:v>
                </c:pt>
                <c:pt idx="2">
                  <c:v>0.60599999999999998</c:v>
                </c:pt>
                <c:pt idx="3">
                  <c:v>4.0000000000000001E-3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722368"/>
        <c:axId val="143198464"/>
        <c:axId val="0"/>
      </c:bar3DChart>
      <c:catAx>
        <c:axId val="1037223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198464"/>
        <c:crosses val="autoZero"/>
        <c:auto val="1"/>
        <c:lblAlgn val="ctr"/>
        <c:lblOffset val="100"/>
        <c:noMultiLvlLbl val="0"/>
      </c:catAx>
      <c:valAx>
        <c:axId val="14319846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3722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6975308641975367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Ne slažem se</c:v>
                </c:pt>
                <c:pt idx="1">
                  <c:v>Ne mogu da procijenim/ne znam</c:v>
                </c:pt>
                <c:pt idx="2">
                  <c:v>Slažem se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0.83499999999999996</c:v>
                </c:pt>
                <c:pt idx="1">
                  <c:v>0.08</c:v>
                </c:pt>
                <c:pt idx="2">
                  <c:v>8.1000000000000003E-2</c:v>
                </c:pt>
                <c:pt idx="3">
                  <c:v>4.0000000000000001E-3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222656"/>
        <c:axId val="143266560"/>
        <c:axId val="0"/>
      </c:bar3DChart>
      <c:catAx>
        <c:axId val="143222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266560"/>
        <c:crosses val="autoZero"/>
        <c:auto val="1"/>
        <c:lblAlgn val="ctr"/>
        <c:lblOffset val="100"/>
        <c:noMultiLvlLbl val="0"/>
      </c:catAx>
      <c:valAx>
        <c:axId val="14326656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322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rgbClr val="742A22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Ne slažem se</c:v>
                </c:pt>
                <c:pt idx="1">
                  <c:v>Ne mogu da procijenim/ne znam</c:v>
                </c:pt>
                <c:pt idx="2">
                  <c:v>Slažem se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0.22</c:v>
                </c:pt>
                <c:pt idx="1">
                  <c:v>0.11</c:v>
                </c:pt>
                <c:pt idx="2">
                  <c:v>0.66700000000000004</c:v>
                </c:pt>
                <c:pt idx="3">
                  <c:v>3.0000000000000001E-3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294848"/>
        <c:axId val="143297536"/>
        <c:axId val="0"/>
      </c:bar3DChart>
      <c:catAx>
        <c:axId val="143294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297536"/>
        <c:crosses val="autoZero"/>
        <c:auto val="1"/>
        <c:lblAlgn val="ctr"/>
        <c:lblOffset val="100"/>
        <c:noMultiLvlLbl val="0"/>
      </c:catAx>
      <c:valAx>
        <c:axId val="1432975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3294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Ne slažem se</c:v>
                </c:pt>
                <c:pt idx="1">
                  <c:v>Ne mogu da procijenim/ne znam</c:v>
                </c:pt>
                <c:pt idx="2">
                  <c:v>Slažem se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0.13100000000000001</c:v>
                </c:pt>
                <c:pt idx="1">
                  <c:v>0.154</c:v>
                </c:pt>
                <c:pt idx="2">
                  <c:v>0.71099999999999997</c:v>
                </c:pt>
                <c:pt idx="3">
                  <c:v>4.0000000000000001E-3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317632"/>
        <c:axId val="143435264"/>
        <c:axId val="0"/>
      </c:bar3DChart>
      <c:catAx>
        <c:axId val="1433176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435264"/>
        <c:crosses val="autoZero"/>
        <c:auto val="1"/>
        <c:lblAlgn val="ctr"/>
        <c:lblOffset val="100"/>
        <c:noMultiLvlLbl val="0"/>
      </c:catAx>
      <c:valAx>
        <c:axId val="14343526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3317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Ne slažem se</c:v>
                </c:pt>
                <c:pt idx="1">
                  <c:v>Ne mogu da procijenim/ ne znam</c:v>
                </c:pt>
                <c:pt idx="2">
                  <c:v>Slažem se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8.3000000000000004E-2</c:v>
                </c:pt>
                <c:pt idx="1">
                  <c:v>0.13800000000000001</c:v>
                </c:pt>
                <c:pt idx="2">
                  <c:v>0.73699999999999999</c:v>
                </c:pt>
                <c:pt idx="3">
                  <c:v>4.2000000000000003E-2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537280"/>
        <c:axId val="143540224"/>
        <c:axId val="0"/>
      </c:bar3DChart>
      <c:catAx>
        <c:axId val="143537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540224"/>
        <c:crosses val="autoZero"/>
        <c:auto val="1"/>
        <c:lblAlgn val="ctr"/>
        <c:lblOffset val="100"/>
        <c:noMultiLvlLbl val="0"/>
      </c:catAx>
      <c:valAx>
        <c:axId val="14354022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353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449353553028087E-2"/>
          <c:y val="0.12558454410696684"/>
          <c:w val="0.91455064644697193"/>
          <c:h val="0.559325385558830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ne dijelim sobu</c:v>
                </c:pt>
                <c:pt idx="1">
                  <c:v>1</c:v>
                </c:pt>
                <c:pt idx="2">
                  <c:v>2</c:v>
                </c:pt>
                <c:pt idx="3">
                  <c:v>3 ili 4</c:v>
                </c:pt>
                <c:pt idx="4">
                  <c:v>5 ili 6</c:v>
                </c:pt>
                <c:pt idx="5">
                  <c:v>7 do 10</c:v>
                </c:pt>
                <c:pt idx="6">
                  <c:v>11 do 14</c:v>
                </c:pt>
                <c:pt idx="7">
                  <c:v>26 do 28</c:v>
                </c:pt>
                <c:pt idx="8">
                  <c:v>Bez odgovora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1.4674530743194299E-2</c:v>
                </c:pt>
                <c:pt idx="1">
                  <c:v>8.4592985065478493E-3</c:v>
                </c:pt>
                <c:pt idx="2">
                  <c:v>3.2240229018249703E-2</c:v>
                </c:pt>
                <c:pt idx="3">
                  <c:v>0.46012125218675698</c:v>
                </c:pt>
                <c:pt idx="4">
                  <c:v>0.25031298429517701</c:v>
                </c:pt>
                <c:pt idx="5">
                  <c:v>3.9008183100657803E-2</c:v>
                </c:pt>
                <c:pt idx="6">
                  <c:v>6.7859039997132498E-2</c:v>
                </c:pt>
                <c:pt idx="7">
                  <c:v>9.9350791586505199E-2</c:v>
                </c:pt>
                <c:pt idx="8">
                  <c:v>2.79736905657792E-2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610624"/>
        <c:axId val="143613312"/>
        <c:axId val="0"/>
      </c:bar3DChart>
      <c:catAx>
        <c:axId val="1436106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3613312"/>
        <c:crosses val="autoZero"/>
        <c:auto val="1"/>
        <c:lblAlgn val="ctr"/>
        <c:lblOffset val="100"/>
        <c:noMultiLvlLbl val="0"/>
      </c:catAx>
      <c:valAx>
        <c:axId val="14361331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3610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0.83599999999999997</c:v>
                </c:pt>
                <c:pt idx="1">
                  <c:v>0.16400000000000001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641600"/>
        <c:axId val="143648640"/>
        <c:axId val="0"/>
      </c:bar3DChart>
      <c:catAx>
        <c:axId val="1436416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648640"/>
        <c:crosses val="autoZero"/>
        <c:auto val="1"/>
        <c:lblAlgn val="ctr"/>
        <c:lblOffset val="100"/>
        <c:noMultiLvlLbl val="0"/>
      </c:catAx>
      <c:valAx>
        <c:axId val="14364864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3641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Bez odgovora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0.60199999999999998</c:v>
                </c:pt>
                <c:pt idx="1">
                  <c:v>0.378</c:v>
                </c:pt>
                <c:pt idx="2">
                  <c:v>0.02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713792"/>
        <c:axId val="143720832"/>
        <c:axId val="0"/>
      </c:bar3DChart>
      <c:catAx>
        <c:axId val="143713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720832"/>
        <c:crosses val="autoZero"/>
        <c:auto val="1"/>
        <c:lblAlgn val="ctr"/>
        <c:lblOffset val="100"/>
        <c:noMultiLvlLbl val="0"/>
      </c:catAx>
      <c:valAx>
        <c:axId val="1437208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3713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Nezavršena osnovna škola</c:v>
                </c:pt>
                <c:pt idx="1">
                  <c:v>Završena osnovna škola</c:v>
                </c:pt>
                <c:pt idx="2">
                  <c:v>Nezavršena srednja škola</c:v>
                </c:pt>
                <c:pt idx="3">
                  <c:v>Završena srednja škola</c:v>
                </c:pt>
                <c:pt idx="4">
                  <c:v>Završen fakultet i više</c:v>
                </c:pt>
                <c:pt idx="5">
                  <c:v>Ostalo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0.08</c:v>
                </c:pt>
                <c:pt idx="1">
                  <c:v>0.17299999999999999</c:v>
                </c:pt>
                <c:pt idx="2">
                  <c:v>0.106</c:v>
                </c:pt>
                <c:pt idx="3">
                  <c:v>0.53700000000000003</c:v>
                </c:pt>
                <c:pt idx="4">
                  <c:v>9.6000000000000002E-2</c:v>
                </c:pt>
                <c:pt idx="5">
                  <c:v>8.0000000000000002E-3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442752"/>
        <c:axId val="25760512"/>
        <c:axId val="0"/>
      </c:bar3DChart>
      <c:catAx>
        <c:axId val="24442752"/>
        <c:scaling>
          <c:orientation val="minMax"/>
        </c:scaling>
        <c:delete val="0"/>
        <c:axPos val="b"/>
        <c:majorTickMark val="none"/>
        <c:minorTickMark val="none"/>
        <c:tickLblPos val="nextTo"/>
        <c:crossAx val="25760512"/>
        <c:crosses val="autoZero"/>
        <c:auto val="1"/>
        <c:lblAlgn val="ctr"/>
        <c:lblOffset val="100"/>
        <c:noMultiLvlLbl val="0"/>
      </c:catAx>
      <c:valAx>
        <c:axId val="2576051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444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Ne</c:v>
                </c:pt>
                <c:pt idx="2">
                  <c:v>Ne mogu da procijenim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0.378</c:v>
                </c:pt>
                <c:pt idx="1">
                  <c:v>0.51400000000000001</c:v>
                </c:pt>
                <c:pt idx="2">
                  <c:v>7.2999999999999995E-2</c:v>
                </c:pt>
                <c:pt idx="3">
                  <c:v>3.5000000000000003E-2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761408"/>
        <c:axId val="143764096"/>
        <c:axId val="0"/>
      </c:bar3DChart>
      <c:catAx>
        <c:axId val="143761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764096"/>
        <c:crosses val="autoZero"/>
        <c:auto val="1"/>
        <c:lblAlgn val="ctr"/>
        <c:lblOffset val="100"/>
        <c:noMultiLvlLbl val="0"/>
      </c:catAx>
      <c:valAx>
        <c:axId val="1437640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376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Ne</c:v>
                </c:pt>
                <c:pt idx="2">
                  <c:v>Ne mogu da procijenim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0.40799999999999997</c:v>
                </c:pt>
                <c:pt idx="1">
                  <c:v>0.496</c:v>
                </c:pt>
                <c:pt idx="2">
                  <c:v>7.5999999999999998E-2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853824"/>
        <c:axId val="143914112"/>
        <c:axId val="0"/>
      </c:bar3DChart>
      <c:catAx>
        <c:axId val="1438538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914112"/>
        <c:crosses val="autoZero"/>
        <c:auto val="1"/>
        <c:lblAlgn val="ctr"/>
        <c:lblOffset val="100"/>
        <c:noMultiLvlLbl val="0"/>
      </c:catAx>
      <c:valAx>
        <c:axId val="14391411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385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Da</c:v>
                </c:pt>
                <c:pt idx="1">
                  <c:v>Ne</c:v>
                </c:pt>
                <c:pt idx="2">
                  <c:v>Ne mogu da procijenim</c:v>
                </c:pt>
                <c:pt idx="3">
                  <c:v>Ne koristim prostor za fizičke aktivnosti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0.495</c:v>
                </c:pt>
                <c:pt idx="1">
                  <c:v>0.41299999999999998</c:v>
                </c:pt>
                <c:pt idx="2">
                  <c:v>1.7000000000000001E-2</c:v>
                </c:pt>
                <c:pt idx="3">
                  <c:v>6.6000000000000003E-2</c:v>
                </c:pt>
                <c:pt idx="4">
                  <c:v>8.9999999999999993E-3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930112"/>
        <c:axId val="143932800"/>
        <c:axId val="0"/>
      </c:bar3DChart>
      <c:catAx>
        <c:axId val="143930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932800"/>
        <c:crosses val="autoZero"/>
        <c:auto val="1"/>
        <c:lblAlgn val="ctr"/>
        <c:lblOffset val="100"/>
        <c:noMultiLvlLbl val="0"/>
      </c:catAx>
      <c:valAx>
        <c:axId val="14393280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3930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Da</c:v>
                </c:pt>
                <c:pt idx="1">
                  <c:v>Ne</c:v>
                </c:pt>
                <c:pt idx="2">
                  <c:v>Ne mogu da procijenim</c:v>
                </c:pt>
                <c:pt idx="3">
                  <c:v>Ne koristim hranu iz zatvorske kuhinje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0.13600000000000001</c:v>
                </c:pt>
                <c:pt idx="1">
                  <c:v>0.77</c:v>
                </c:pt>
                <c:pt idx="2">
                  <c:v>2.8000000000000001E-2</c:v>
                </c:pt>
                <c:pt idx="3">
                  <c:v>5.7000000000000002E-2</c:v>
                </c:pt>
                <c:pt idx="4">
                  <c:v>0.01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014336"/>
        <c:axId val="144017280"/>
        <c:axId val="0"/>
      </c:bar3DChart>
      <c:catAx>
        <c:axId val="1440143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4017280"/>
        <c:crosses val="autoZero"/>
        <c:auto val="1"/>
        <c:lblAlgn val="ctr"/>
        <c:lblOffset val="100"/>
        <c:noMultiLvlLbl val="0"/>
      </c:catAx>
      <c:valAx>
        <c:axId val="14401728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401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Uvijek</c:v>
                </c:pt>
                <c:pt idx="1">
                  <c:v>Ponekad</c:v>
                </c:pt>
                <c:pt idx="2">
                  <c:v>Rijetko</c:v>
                </c:pt>
                <c:pt idx="3">
                  <c:v>Nikad</c:v>
                </c:pt>
                <c:pt idx="4">
                  <c:v>Nisam imao primjedbe na hranu</c:v>
                </c:pt>
                <c:pt idx="5">
                  <c:v>Ne koristim hranu iz zatvorske kuhinje</c:v>
                </c:pt>
                <c:pt idx="6">
                  <c:v>Bez odgovora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0.127</c:v>
                </c:pt>
                <c:pt idx="1">
                  <c:v>0.18099999999999999</c:v>
                </c:pt>
                <c:pt idx="2">
                  <c:v>0.124</c:v>
                </c:pt>
                <c:pt idx="3">
                  <c:v>0.26400000000000001</c:v>
                </c:pt>
                <c:pt idx="4">
                  <c:v>0.09</c:v>
                </c:pt>
                <c:pt idx="5">
                  <c:v>0.17</c:v>
                </c:pt>
                <c:pt idx="6">
                  <c:v>4.3999999999999997E-2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4034816"/>
        <c:axId val="144044800"/>
      </c:barChart>
      <c:catAx>
        <c:axId val="144034816"/>
        <c:scaling>
          <c:orientation val="minMax"/>
        </c:scaling>
        <c:delete val="0"/>
        <c:axPos val="l"/>
        <c:majorTickMark val="none"/>
        <c:minorTickMark val="none"/>
        <c:tickLblPos val="nextTo"/>
        <c:crossAx val="144044800"/>
        <c:crosses val="autoZero"/>
        <c:auto val="1"/>
        <c:lblAlgn val="ctr"/>
        <c:lblOffset val="100"/>
        <c:noMultiLvlLbl val="0"/>
      </c:catAx>
      <c:valAx>
        <c:axId val="14404480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44034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Ne</c:v>
                </c:pt>
                <c:pt idx="2">
                  <c:v>U sobi se ne puši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0.39200000000000002</c:v>
                </c:pt>
                <c:pt idx="1">
                  <c:v>0.51900000000000002</c:v>
                </c:pt>
                <c:pt idx="2">
                  <c:v>7.8E-2</c:v>
                </c:pt>
                <c:pt idx="3">
                  <c:v>1.0999999999999999E-2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125952"/>
        <c:axId val="144128640"/>
        <c:axId val="0"/>
      </c:bar3DChart>
      <c:catAx>
        <c:axId val="144125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44128640"/>
        <c:crosses val="autoZero"/>
        <c:auto val="1"/>
        <c:lblAlgn val="ctr"/>
        <c:lblOffset val="100"/>
        <c:noMultiLvlLbl val="0"/>
      </c:catAx>
      <c:valAx>
        <c:axId val="14412864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4125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Ne</c:v>
                </c:pt>
                <c:pt idx="2">
                  <c:v>Ne sjećam se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0.60699999999999998</c:v>
                </c:pt>
                <c:pt idx="1">
                  <c:v>0.27300000000000002</c:v>
                </c:pt>
                <c:pt idx="2">
                  <c:v>0.112</c:v>
                </c:pt>
                <c:pt idx="3">
                  <c:v>7.0000000000000001E-3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158080"/>
        <c:axId val="144255232"/>
        <c:axId val="0"/>
      </c:bar3DChart>
      <c:catAx>
        <c:axId val="1441580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4255232"/>
        <c:crosses val="autoZero"/>
        <c:auto val="1"/>
        <c:lblAlgn val="ctr"/>
        <c:lblOffset val="100"/>
        <c:noMultiLvlLbl val="0"/>
      </c:catAx>
      <c:valAx>
        <c:axId val="1442552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4158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0.47299999999999998</c:v>
                </c:pt>
                <c:pt idx="1">
                  <c:v>0.52700000000000002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181120"/>
        <c:axId val="144192256"/>
        <c:axId val="0"/>
      </c:bar3DChart>
      <c:catAx>
        <c:axId val="144181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4192256"/>
        <c:crosses val="autoZero"/>
        <c:auto val="1"/>
        <c:lblAlgn val="ctr"/>
        <c:lblOffset val="100"/>
        <c:noMultiLvlLbl val="0"/>
      </c:catAx>
      <c:valAx>
        <c:axId val="1441922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4181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Sigurno/bezbjedno</c:v>
                </c:pt>
                <c:pt idx="1">
                  <c:v>Nesigurno/nebezbjedno</c:v>
                </c:pt>
                <c:pt idx="2">
                  <c:v>Ne mogu da procijenim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0.55800000000000005</c:v>
                </c:pt>
                <c:pt idx="1">
                  <c:v>0.245</c:v>
                </c:pt>
                <c:pt idx="2">
                  <c:v>0.19400000000000001</c:v>
                </c:pt>
                <c:pt idx="3">
                  <c:v>4.0000000000000001E-3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4226944"/>
        <c:axId val="144228736"/>
      </c:barChart>
      <c:catAx>
        <c:axId val="14422694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500">
                <a:latin typeface="Albertus" pitchFamily="34" charset="0"/>
              </a:defRPr>
            </a:pPr>
            <a:endParaRPr lang="en-US"/>
          </a:p>
        </c:txPr>
        <c:crossAx val="144228736"/>
        <c:crosses val="autoZero"/>
        <c:auto val="1"/>
        <c:lblAlgn val="ctr"/>
        <c:lblOffset val="100"/>
        <c:noMultiLvlLbl val="0"/>
      </c:catAx>
      <c:valAx>
        <c:axId val="14422873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4422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Veoma su loši odnosi</c:v>
                </c:pt>
                <c:pt idx="1">
                  <c:v>Loši su odnosi</c:v>
                </c:pt>
                <c:pt idx="2">
                  <c:v>Ne mogu da procijenim</c:v>
                </c:pt>
                <c:pt idx="3">
                  <c:v>Dobri su odnosi</c:v>
                </c:pt>
                <c:pt idx="4">
                  <c:v>Veoma dobri odnosi</c:v>
                </c:pt>
                <c:pt idx="5">
                  <c:v>Bez odgovora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4.7E-2</c:v>
                </c:pt>
                <c:pt idx="1">
                  <c:v>8.5999999999999993E-2</c:v>
                </c:pt>
                <c:pt idx="2">
                  <c:v>0.16800000000000001</c:v>
                </c:pt>
                <c:pt idx="3">
                  <c:v>0.57899999999999996</c:v>
                </c:pt>
                <c:pt idx="4">
                  <c:v>8.7999999999999995E-2</c:v>
                </c:pt>
                <c:pt idx="5">
                  <c:v>3.1E-2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359424"/>
        <c:axId val="144362112"/>
        <c:axId val="0"/>
      </c:bar3DChart>
      <c:catAx>
        <c:axId val="1443594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4362112"/>
        <c:crosses val="autoZero"/>
        <c:auto val="1"/>
        <c:lblAlgn val="ctr"/>
        <c:lblOffset val="100"/>
        <c:noMultiLvlLbl val="0"/>
      </c:catAx>
      <c:valAx>
        <c:axId val="14436211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435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Do 6 mjeseci</c:v>
                </c:pt>
                <c:pt idx="1">
                  <c:v>Od 6 mjeseci do godine</c:v>
                </c:pt>
                <c:pt idx="2">
                  <c:v>Od godine do tri</c:v>
                </c:pt>
                <c:pt idx="3">
                  <c:v>Od tri do pet godina</c:v>
                </c:pt>
                <c:pt idx="4">
                  <c:v>Od pet do deset godina</c:v>
                </c:pt>
                <c:pt idx="5">
                  <c:v>Od deset do dvadeset godina</c:v>
                </c:pt>
                <c:pt idx="6">
                  <c:v>Više od dvadeset godina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</c:v>
                </c:pt>
                <c:pt idx="1">
                  <c:v>9.9000000000000005E-2</c:v>
                </c:pt>
                <c:pt idx="2">
                  <c:v>0.29099999999999998</c:v>
                </c:pt>
                <c:pt idx="3">
                  <c:v>0.314</c:v>
                </c:pt>
                <c:pt idx="4">
                  <c:v>0.182</c:v>
                </c:pt>
                <c:pt idx="5">
                  <c:v>8.8999999999999996E-2</c:v>
                </c:pt>
                <c:pt idx="6">
                  <c:v>2.5000000000000001E-2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776512"/>
        <c:axId val="25779200"/>
        <c:axId val="0"/>
      </c:bar3DChart>
      <c:catAx>
        <c:axId val="25776512"/>
        <c:scaling>
          <c:orientation val="minMax"/>
        </c:scaling>
        <c:delete val="0"/>
        <c:axPos val="b"/>
        <c:majorTickMark val="none"/>
        <c:minorTickMark val="none"/>
        <c:tickLblPos val="nextTo"/>
        <c:crossAx val="25779200"/>
        <c:crosses val="autoZero"/>
        <c:auto val="1"/>
        <c:lblAlgn val="ctr"/>
        <c:lblOffset val="100"/>
        <c:noMultiLvlLbl val="0"/>
      </c:catAx>
      <c:valAx>
        <c:axId val="2577920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5776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Ne</c:v>
                </c:pt>
                <c:pt idx="2">
                  <c:v>Ne mogu da se sjetim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8.6999999999999994E-2</c:v>
                </c:pt>
                <c:pt idx="1">
                  <c:v>0.86399999999999999</c:v>
                </c:pt>
                <c:pt idx="2">
                  <c:v>1.4999999999999999E-2</c:v>
                </c:pt>
                <c:pt idx="3">
                  <c:v>3.4000000000000002E-2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464128"/>
        <c:axId val="144487552"/>
        <c:axId val="0"/>
      </c:bar3DChart>
      <c:catAx>
        <c:axId val="144464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4487552"/>
        <c:crosses val="autoZero"/>
        <c:auto val="1"/>
        <c:lblAlgn val="ctr"/>
        <c:lblOffset val="100"/>
        <c:noMultiLvlLbl val="0"/>
      </c:catAx>
      <c:valAx>
        <c:axId val="14448755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44464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Veoma su loši odnosi</c:v>
                </c:pt>
                <c:pt idx="1">
                  <c:v>Loši su odnosi</c:v>
                </c:pt>
                <c:pt idx="2">
                  <c:v>Ne mogu da procijenim</c:v>
                </c:pt>
                <c:pt idx="3">
                  <c:v>Dobri su odnosi</c:v>
                </c:pt>
                <c:pt idx="4">
                  <c:v>Veoma dobri odnosi</c:v>
                </c:pt>
                <c:pt idx="5">
                  <c:v>Bez odgovora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9.0999999999999998E-2</c:v>
                </c:pt>
                <c:pt idx="1">
                  <c:v>7.3999999999999996E-2</c:v>
                </c:pt>
                <c:pt idx="2">
                  <c:v>0.219</c:v>
                </c:pt>
                <c:pt idx="3">
                  <c:v>0.52300000000000002</c:v>
                </c:pt>
                <c:pt idx="4">
                  <c:v>7.1999999999999995E-2</c:v>
                </c:pt>
                <c:pt idx="5">
                  <c:v>2.1999999999999999E-2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622784"/>
        <c:axId val="23629824"/>
        <c:axId val="0"/>
      </c:bar3DChart>
      <c:catAx>
        <c:axId val="23622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23629824"/>
        <c:crosses val="autoZero"/>
        <c:auto val="1"/>
        <c:lblAlgn val="ctr"/>
        <c:lblOffset val="100"/>
        <c:noMultiLvlLbl val="0"/>
      </c:catAx>
      <c:valAx>
        <c:axId val="2362982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362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Veoma su loši odnosi</c:v>
                </c:pt>
                <c:pt idx="1">
                  <c:v>Loši su odnosi</c:v>
                </c:pt>
                <c:pt idx="2">
                  <c:v>Ne mogu da procijenim</c:v>
                </c:pt>
                <c:pt idx="3">
                  <c:v>Dobri su odnosi</c:v>
                </c:pt>
                <c:pt idx="4">
                  <c:v>Veoma dobri odnosi</c:v>
                </c:pt>
                <c:pt idx="5">
                  <c:v>Bez odgovora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0.08</c:v>
                </c:pt>
                <c:pt idx="1">
                  <c:v>0.123</c:v>
                </c:pt>
                <c:pt idx="2">
                  <c:v>0.10299999999999999</c:v>
                </c:pt>
                <c:pt idx="3">
                  <c:v>0.49399999999999999</c:v>
                </c:pt>
                <c:pt idx="4">
                  <c:v>0.193</c:v>
                </c:pt>
                <c:pt idx="5">
                  <c:v>7.0000000000000001E-3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657856"/>
        <c:axId val="89467136"/>
        <c:axId val="0"/>
      </c:bar3DChart>
      <c:catAx>
        <c:axId val="23657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89467136"/>
        <c:crosses val="autoZero"/>
        <c:auto val="1"/>
        <c:lblAlgn val="ctr"/>
        <c:lblOffset val="100"/>
        <c:noMultiLvlLbl val="0"/>
      </c:catAx>
      <c:valAx>
        <c:axId val="894671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365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Primi Vas u toku dana ili narednog dana</c:v>
                </c:pt>
                <c:pt idx="1">
                  <c:v>Primi Vas nakon 2-3 dana</c:v>
                </c:pt>
                <c:pt idx="2">
                  <c:v>Primi Vas nakon što prođe više od četiri dana od kad ste tražili pregled</c:v>
                </c:pt>
                <c:pt idx="3">
                  <c:v>Službenici zatvora Vam kažu da je zauzet/da je obaviješten o Vašem zahtjevu</c:v>
                </c:pt>
                <c:pt idx="4">
                  <c:v>Ostalo</c:v>
                </c:pt>
                <c:pt idx="5">
                  <c:v>Bez odgovora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>
                  <c:v>69.500330779035465</c:v>
                </c:pt>
                <c:pt idx="1">
                  <c:v>14.380437853172761</c:v>
                </c:pt>
                <c:pt idx="2">
                  <c:v>4.9466301061416766</c:v>
                </c:pt>
                <c:pt idx="3">
                  <c:v>5.2056800758153541</c:v>
                </c:pt>
                <c:pt idx="4">
                  <c:v>2.8228527531876324</c:v>
                </c:pt>
                <c:pt idx="5">
                  <c:v>3.1440684326471122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499520"/>
        <c:axId val="89543424"/>
        <c:axId val="0"/>
      </c:bar3DChart>
      <c:catAx>
        <c:axId val="894995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543424"/>
        <c:crosses val="autoZero"/>
        <c:auto val="1"/>
        <c:lblAlgn val="ctr"/>
        <c:lblOffset val="100"/>
        <c:noMultiLvlLbl val="0"/>
      </c:catAx>
      <c:valAx>
        <c:axId val="89543424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8949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Ne</c:v>
                </c:pt>
                <c:pt idx="2">
                  <c:v>Ne treba mi ta vrsta pomoći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###0.0</c:formatCode>
                <c:ptCount val="4"/>
                <c:pt idx="0">
                  <c:v>28.84605832222541</c:v>
                </c:pt>
                <c:pt idx="1">
                  <c:v>51.458765032494995</c:v>
                </c:pt>
                <c:pt idx="2">
                  <c:v>14.722312536781239</c:v>
                </c:pt>
                <c:pt idx="3">
                  <c:v>4.9728641084984346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584000"/>
        <c:axId val="89586688"/>
        <c:axId val="0"/>
      </c:bar3DChart>
      <c:catAx>
        <c:axId val="89584000"/>
        <c:scaling>
          <c:orientation val="minMax"/>
        </c:scaling>
        <c:delete val="0"/>
        <c:axPos val="b"/>
        <c:majorTickMark val="none"/>
        <c:minorTickMark val="none"/>
        <c:tickLblPos val="nextTo"/>
        <c:crossAx val="89586688"/>
        <c:crosses val="autoZero"/>
        <c:auto val="1"/>
        <c:lblAlgn val="ctr"/>
        <c:lblOffset val="100"/>
        <c:noMultiLvlLbl val="0"/>
      </c:catAx>
      <c:valAx>
        <c:axId val="89586688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8958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Veoma su loši odnosi</c:v>
                </c:pt>
                <c:pt idx="1">
                  <c:v>Loši su odnosi</c:v>
                </c:pt>
                <c:pt idx="2">
                  <c:v>Ne mogu da procijenim</c:v>
                </c:pt>
                <c:pt idx="3">
                  <c:v>Dobri su odnosi</c:v>
                </c:pt>
                <c:pt idx="4">
                  <c:v>Veoma dobri odnosi</c:v>
                </c:pt>
                <c:pt idx="5">
                  <c:v>Bez odgovora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0.21199999999999999</c:v>
                </c:pt>
                <c:pt idx="1">
                  <c:v>0.27300000000000002</c:v>
                </c:pt>
                <c:pt idx="2">
                  <c:v>0.185</c:v>
                </c:pt>
                <c:pt idx="3">
                  <c:v>0.23699999999999999</c:v>
                </c:pt>
                <c:pt idx="4">
                  <c:v>6.5000000000000002E-2</c:v>
                </c:pt>
                <c:pt idx="5">
                  <c:v>2.8000000000000001E-2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639936"/>
        <c:axId val="89646976"/>
        <c:axId val="0"/>
      </c:bar3DChart>
      <c:catAx>
        <c:axId val="89639936"/>
        <c:scaling>
          <c:orientation val="minMax"/>
        </c:scaling>
        <c:delete val="0"/>
        <c:axPos val="b"/>
        <c:majorTickMark val="none"/>
        <c:minorTickMark val="none"/>
        <c:tickLblPos val="nextTo"/>
        <c:crossAx val="89646976"/>
        <c:crosses val="autoZero"/>
        <c:auto val="1"/>
        <c:lblAlgn val="ctr"/>
        <c:lblOffset val="100"/>
        <c:noMultiLvlLbl val="0"/>
      </c:catAx>
      <c:valAx>
        <c:axId val="896469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963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Primi Vas u toku dana ili narednog dana</c:v>
                </c:pt>
                <c:pt idx="1">
                  <c:v>Primi Vas nakon 2-3 dana</c:v>
                </c:pt>
                <c:pt idx="2">
                  <c:v>Primi Vas nakon što prođe više od četiri dana od kad ste tražili pregled</c:v>
                </c:pt>
                <c:pt idx="3">
                  <c:v>Službenici zatvora Vam kažu da je zauzet/da je obaviješten o Vašem zahtjevu</c:v>
                </c:pt>
                <c:pt idx="4">
                  <c:v>Ostalo</c:v>
                </c:pt>
                <c:pt idx="5">
                  <c:v>Bez odgovora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0.154534029475279</c:v>
                </c:pt>
                <c:pt idx="1">
                  <c:v>0.13644415942413901</c:v>
                </c:pt>
                <c:pt idx="2">
                  <c:v>0.27213020588097397</c:v>
                </c:pt>
                <c:pt idx="3">
                  <c:v>0.25293358932120702</c:v>
                </c:pt>
                <c:pt idx="4">
                  <c:v>0.130246744349545</c:v>
                </c:pt>
                <c:pt idx="5">
                  <c:v>5.37112715488565E-2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679360"/>
        <c:axId val="89698688"/>
        <c:axId val="0"/>
      </c:bar3DChart>
      <c:catAx>
        <c:axId val="896793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698688"/>
        <c:crosses val="autoZero"/>
        <c:auto val="1"/>
        <c:lblAlgn val="ctr"/>
        <c:lblOffset val="100"/>
        <c:noMultiLvlLbl val="0"/>
      </c:catAx>
      <c:valAx>
        <c:axId val="896986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9679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Primi Vas u toku dana ili narednog dana</c:v>
                </c:pt>
                <c:pt idx="1">
                  <c:v>Primi Vas nakon 2-3 dana</c:v>
                </c:pt>
                <c:pt idx="2">
                  <c:v>Primi Vas nakon što prodje više od cetiri dana od kad ste tražili pregled</c:v>
                </c:pt>
                <c:pt idx="3">
                  <c:v>Službenici zatvora Vam kažu da je zauzet/da je obaviješten o Vašem zahtjevu</c:v>
                </c:pt>
                <c:pt idx="4">
                  <c:v>Ostalo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0.122</c:v>
                </c:pt>
                <c:pt idx="1">
                  <c:v>0.16500000000000001</c:v>
                </c:pt>
                <c:pt idx="2">
                  <c:v>0.26500000000000001</c:v>
                </c:pt>
                <c:pt idx="3">
                  <c:v>0.32200000000000001</c:v>
                </c:pt>
                <c:pt idx="4">
                  <c:v>0.125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763840"/>
        <c:axId val="89766528"/>
        <c:axId val="0"/>
      </c:bar3DChart>
      <c:catAx>
        <c:axId val="897638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>
                <a:latin typeface="+mj-lt"/>
              </a:defRPr>
            </a:pPr>
            <a:endParaRPr lang="en-US"/>
          </a:p>
        </c:txPr>
        <c:crossAx val="89766528"/>
        <c:crosses val="autoZero"/>
        <c:auto val="1"/>
        <c:lblAlgn val="ctr"/>
        <c:lblOffset val="100"/>
        <c:noMultiLvlLbl val="0"/>
      </c:catAx>
      <c:valAx>
        <c:axId val="897665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976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Veoma su loši odnosi</c:v>
                </c:pt>
                <c:pt idx="1">
                  <c:v>Loši su odnosi</c:v>
                </c:pt>
                <c:pt idx="2">
                  <c:v>Ne mogu da procijenim</c:v>
                </c:pt>
                <c:pt idx="3">
                  <c:v>Dobri su odnosi</c:v>
                </c:pt>
                <c:pt idx="4">
                  <c:v>Veoma dobri odnosi</c:v>
                </c:pt>
                <c:pt idx="5">
                  <c:v>Nisam bio u kontaktu</c:v>
                </c:pt>
                <c:pt idx="6">
                  <c:v>Bez odgovora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6.0999999999999999E-2</c:v>
                </c:pt>
                <c:pt idx="1">
                  <c:v>6.6000000000000003E-2</c:v>
                </c:pt>
                <c:pt idx="2">
                  <c:v>0.15</c:v>
                </c:pt>
                <c:pt idx="3">
                  <c:v>0.29799999999999999</c:v>
                </c:pt>
                <c:pt idx="4">
                  <c:v>0.105</c:v>
                </c:pt>
                <c:pt idx="5">
                  <c:v>0.27600000000000002</c:v>
                </c:pt>
                <c:pt idx="6">
                  <c:v>4.3999999999999997E-2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815296"/>
        <c:axId val="89818240"/>
        <c:axId val="0"/>
      </c:bar3DChart>
      <c:catAx>
        <c:axId val="898152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89818240"/>
        <c:crosses val="autoZero"/>
        <c:auto val="1"/>
        <c:lblAlgn val="ctr"/>
        <c:lblOffset val="100"/>
        <c:noMultiLvlLbl val="0"/>
      </c:catAx>
      <c:valAx>
        <c:axId val="8981824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9815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Veoma su loši odnosi</c:v>
                </c:pt>
                <c:pt idx="1">
                  <c:v>Loši su odnosi</c:v>
                </c:pt>
                <c:pt idx="2">
                  <c:v>Ne mogu da procijenim</c:v>
                </c:pt>
                <c:pt idx="3">
                  <c:v>Dobri su odnosi</c:v>
                </c:pt>
                <c:pt idx="4">
                  <c:v>Veoma dobri odnosi</c:v>
                </c:pt>
                <c:pt idx="5">
                  <c:v>Nisam imao kontakt</c:v>
                </c:pt>
                <c:pt idx="6">
                  <c:v>Bez odgovora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0.20200000000000001</c:v>
                </c:pt>
                <c:pt idx="1">
                  <c:v>0.10199999999999999</c:v>
                </c:pt>
                <c:pt idx="2">
                  <c:v>0.18</c:v>
                </c:pt>
                <c:pt idx="3">
                  <c:v>0.19800000000000001</c:v>
                </c:pt>
                <c:pt idx="4">
                  <c:v>5.8000000000000003E-2</c:v>
                </c:pt>
                <c:pt idx="5">
                  <c:v>0.23400000000000001</c:v>
                </c:pt>
                <c:pt idx="6">
                  <c:v>2.7E-2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940736"/>
        <c:axId val="89943424"/>
        <c:axId val="0"/>
      </c:bar3DChart>
      <c:catAx>
        <c:axId val="899407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89943424"/>
        <c:crosses val="autoZero"/>
        <c:auto val="1"/>
        <c:lblAlgn val="ctr"/>
        <c:lblOffset val="100"/>
        <c:noMultiLvlLbl val="0"/>
      </c:catAx>
      <c:valAx>
        <c:axId val="8994342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994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0.58199999999999996</c:v>
                </c:pt>
                <c:pt idx="1">
                  <c:v>0.41799999999999998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787008"/>
        <c:axId val="25851392"/>
        <c:axId val="0"/>
      </c:bar3DChart>
      <c:catAx>
        <c:axId val="25787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25851392"/>
        <c:crosses val="autoZero"/>
        <c:auto val="1"/>
        <c:lblAlgn val="ctr"/>
        <c:lblOffset val="100"/>
        <c:noMultiLvlLbl val="0"/>
      </c:catAx>
      <c:valAx>
        <c:axId val="258513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5787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Nikad</c:v>
                </c:pt>
                <c:pt idx="1">
                  <c:v>Rijetko</c:v>
                </c:pt>
                <c:pt idx="2">
                  <c:v>Ponekad</c:v>
                </c:pt>
                <c:pt idx="3">
                  <c:v>Često</c:v>
                </c:pt>
                <c:pt idx="4">
                  <c:v>Svakodnevno</c:v>
                </c:pt>
                <c:pt idx="5">
                  <c:v>bez odgovora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0.71599999999999997</c:v>
                </c:pt>
                <c:pt idx="1">
                  <c:v>9.7000000000000003E-2</c:v>
                </c:pt>
                <c:pt idx="2">
                  <c:v>0.13800000000000001</c:v>
                </c:pt>
                <c:pt idx="3">
                  <c:v>3.1E-2</c:v>
                </c:pt>
                <c:pt idx="4">
                  <c:v>1.2999999999999999E-2</c:v>
                </c:pt>
                <c:pt idx="5">
                  <c:v>4.0000000000000001E-3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985408"/>
        <c:axId val="89988096"/>
        <c:axId val="0"/>
      </c:bar3DChart>
      <c:catAx>
        <c:axId val="899854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89988096"/>
        <c:crosses val="autoZero"/>
        <c:auto val="1"/>
        <c:lblAlgn val="ctr"/>
        <c:lblOffset val="100"/>
        <c:noMultiLvlLbl val="0"/>
      </c:catAx>
      <c:valAx>
        <c:axId val="899880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9985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Nikad</c:v>
                </c:pt>
                <c:pt idx="1">
                  <c:v>Rijetko</c:v>
                </c:pt>
                <c:pt idx="2">
                  <c:v>Ponekad</c:v>
                </c:pt>
                <c:pt idx="3">
                  <c:v>Često</c:v>
                </c:pt>
                <c:pt idx="4">
                  <c:v>Svakodnevno</c:v>
                </c:pt>
                <c:pt idx="5">
                  <c:v>bez odgovora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0.80800000000000005</c:v>
                </c:pt>
                <c:pt idx="1">
                  <c:v>5.1999999999999998E-2</c:v>
                </c:pt>
                <c:pt idx="2">
                  <c:v>8.6999999999999994E-2</c:v>
                </c:pt>
                <c:pt idx="3">
                  <c:v>2.9000000000000001E-2</c:v>
                </c:pt>
                <c:pt idx="4">
                  <c:v>5.0000000000000001E-3</c:v>
                </c:pt>
                <c:pt idx="5">
                  <c:v>1.9E-2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0126976"/>
        <c:axId val="90134016"/>
        <c:axId val="0"/>
      </c:bar3DChart>
      <c:catAx>
        <c:axId val="901269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90134016"/>
        <c:crosses val="autoZero"/>
        <c:auto val="1"/>
        <c:lblAlgn val="ctr"/>
        <c:lblOffset val="100"/>
        <c:noMultiLvlLbl val="0"/>
      </c:catAx>
      <c:valAx>
        <c:axId val="9013401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012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Nikad</c:v>
                </c:pt>
                <c:pt idx="1">
                  <c:v>Rijetko</c:v>
                </c:pt>
                <c:pt idx="2">
                  <c:v>Ponekad</c:v>
                </c:pt>
                <c:pt idx="3">
                  <c:v>Često</c:v>
                </c:pt>
                <c:pt idx="4">
                  <c:v>Svakodnevno</c:v>
                </c:pt>
                <c:pt idx="5">
                  <c:v>bez odgovora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0.73599999999999999</c:v>
                </c:pt>
                <c:pt idx="1">
                  <c:v>4.9000000000000002E-2</c:v>
                </c:pt>
                <c:pt idx="2">
                  <c:v>0.122</c:v>
                </c:pt>
                <c:pt idx="3">
                  <c:v>4.3999999999999997E-2</c:v>
                </c:pt>
                <c:pt idx="4">
                  <c:v>2.3E-2</c:v>
                </c:pt>
                <c:pt idx="5">
                  <c:v>2.5999999999999999E-2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0158208"/>
        <c:axId val="90169344"/>
        <c:axId val="0"/>
      </c:bar3DChart>
      <c:catAx>
        <c:axId val="901582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90169344"/>
        <c:crosses val="autoZero"/>
        <c:auto val="1"/>
        <c:lblAlgn val="ctr"/>
        <c:lblOffset val="100"/>
        <c:noMultiLvlLbl val="0"/>
      </c:catAx>
      <c:valAx>
        <c:axId val="9016934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0158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Prijetnja zabranom posjete porodice</c:v>
                </c:pt>
                <c:pt idx="1">
                  <c:v>Prijetnja samicom</c:v>
                </c:pt>
                <c:pt idx="2">
                  <c:v>Prijetnja zabranom šetnji</c:v>
                </c:pt>
                <c:pt idx="3">
                  <c:v>Ostalo</c:v>
                </c:pt>
                <c:pt idx="4">
                  <c:v>Prijetnja nasiljem</c:v>
                </c:pt>
                <c:pt idx="5">
                  <c:v>bez odgovora</c:v>
                </c:pt>
              </c:strCache>
            </c:strRef>
          </c:cat>
          <c:val>
            <c:numRef>
              <c:f>Sheet1!$B$2:$B$7</c:f>
              <c:numCache>
                <c:formatCode>###0.0%</c:formatCode>
                <c:ptCount val="6"/>
                <c:pt idx="0">
                  <c:v>0.17748782923698608</c:v>
                </c:pt>
                <c:pt idx="1">
                  <c:v>0.74301720993115938</c:v>
                </c:pt>
                <c:pt idx="2">
                  <c:v>0.12519885686421772</c:v>
                </c:pt>
                <c:pt idx="3">
                  <c:v>4.8886527464118153E-2</c:v>
                </c:pt>
                <c:pt idx="4">
                  <c:v>4.4745466577724553E-2</c:v>
                </c:pt>
                <c:pt idx="5">
                  <c:v>0.11651933738380578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39744"/>
        <c:axId val="90241280"/>
      </c:barChart>
      <c:catAx>
        <c:axId val="90239744"/>
        <c:scaling>
          <c:orientation val="minMax"/>
        </c:scaling>
        <c:delete val="0"/>
        <c:axPos val="b"/>
        <c:majorTickMark val="out"/>
        <c:minorTickMark val="none"/>
        <c:tickLblPos val="nextTo"/>
        <c:crossAx val="90241280"/>
        <c:crosses val="autoZero"/>
        <c:auto val="1"/>
        <c:lblAlgn val="ctr"/>
        <c:lblOffset val="100"/>
        <c:noMultiLvlLbl val="0"/>
      </c:catAx>
      <c:valAx>
        <c:axId val="90241280"/>
        <c:scaling>
          <c:orientation val="minMax"/>
        </c:scaling>
        <c:delete val="0"/>
        <c:axPos val="l"/>
        <c:numFmt formatCode="###0.0%" sourceLinked="1"/>
        <c:majorTickMark val="out"/>
        <c:minorTickMark val="none"/>
        <c:tickLblPos val="nextTo"/>
        <c:crossAx val="9023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rgbClr val="742A22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Nikad</c:v>
                </c:pt>
                <c:pt idx="1">
                  <c:v>Rijetko</c:v>
                </c:pt>
                <c:pt idx="2">
                  <c:v>Ponekad</c:v>
                </c:pt>
                <c:pt idx="3">
                  <c:v>Često</c:v>
                </c:pt>
                <c:pt idx="4">
                  <c:v>Svakodnevno</c:v>
                </c:pt>
                <c:pt idx="5">
                  <c:v>Bez odgovora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0.55500000000000005</c:v>
                </c:pt>
                <c:pt idx="1">
                  <c:v>7.4999999999999997E-2</c:v>
                </c:pt>
                <c:pt idx="2">
                  <c:v>0.245</c:v>
                </c:pt>
                <c:pt idx="3">
                  <c:v>7.2999999999999995E-2</c:v>
                </c:pt>
                <c:pt idx="4">
                  <c:v>1.4E-2</c:v>
                </c:pt>
                <c:pt idx="5">
                  <c:v>3.6999999999999998E-2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0277760"/>
        <c:axId val="90284800"/>
        <c:axId val="0"/>
      </c:bar3DChart>
      <c:catAx>
        <c:axId val="902777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90284800"/>
        <c:crosses val="autoZero"/>
        <c:auto val="1"/>
        <c:lblAlgn val="ctr"/>
        <c:lblOffset val="100"/>
        <c:noMultiLvlLbl val="0"/>
      </c:catAx>
      <c:valAx>
        <c:axId val="9028480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027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Nikad</c:v>
                </c:pt>
                <c:pt idx="1">
                  <c:v>Rijetko</c:v>
                </c:pt>
                <c:pt idx="2">
                  <c:v>Ponekad</c:v>
                </c:pt>
                <c:pt idx="3">
                  <c:v>Često</c:v>
                </c:pt>
                <c:pt idx="4">
                  <c:v>Svakodnevno</c:v>
                </c:pt>
                <c:pt idx="5">
                  <c:v>Bez odgovora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0.61099999999999999</c:v>
                </c:pt>
                <c:pt idx="1">
                  <c:v>7.8E-2</c:v>
                </c:pt>
                <c:pt idx="2">
                  <c:v>0.23899999999999999</c:v>
                </c:pt>
                <c:pt idx="3">
                  <c:v>3.9E-2</c:v>
                </c:pt>
                <c:pt idx="4">
                  <c:v>3.0000000000000001E-3</c:v>
                </c:pt>
                <c:pt idx="5">
                  <c:v>0.03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0411392"/>
        <c:axId val="90414080"/>
        <c:axId val="0"/>
      </c:bar3DChart>
      <c:catAx>
        <c:axId val="904113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90414080"/>
        <c:crosses val="autoZero"/>
        <c:auto val="1"/>
        <c:lblAlgn val="ctr"/>
        <c:lblOffset val="100"/>
        <c:noMultiLvlLbl val="0"/>
      </c:catAx>
      <c:valAx>
        <c:axId val="9041408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0411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Nikad</c:v>
                </c:pt>
                <c:pt idx="1">
                  <c:v>Rijetko</c:v>
                </c:pt>
                <c:pt idx="2">
                  <c:v>Ponekad</c:v>
                </c:pt>
                <c:pt idx="3">
                  <c:v>Često</c:v>
                </c:pt>
                <c:pt idx="4">
                  <c:v>Svakodnevno</c:v>
                </c:pt>
                <c:pt idx="5">
                  <c:v>Bez odgovora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0.65500000000000003</c:v>
                </c:pt>
                <c:pt idx="1">
                  <c:v>7.4999999999999997E-2</c:v>
                </c:pt>
                <c:pt idx="2">
                  <c:v>0.187</c:v>
                </c:pt>
                <c:pt idx="3">
                  <c:v>2.5000000000000001E-2</c:v>
                </c:pt>
                <c:pt idx="4">
                  <c:v>2.1000000000000001E-2</c:v>
                </c:pt>
                <c:pt idx="5">
                  <c:v>3.6999999999999998E-2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0323584"/>
        <c:axId val="90326528"/>
        <c:axId val="0"/>
      </c:bar3DChart>
      <c:catAx>
        <c:axId val="903235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90326528"/>
        <c:crosses val="autoZero"/>
        <c:auto val="1"/>
        <c:lblAlgn val="ctr"/>
        <c:lblOffset val="100"/>
        <c:noMultiLvlLbl val="0"/>
      </c:catAx>
      <c:valAx>
        <c:axId val="903265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0323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Uvijek</c:v>
                </c:pt>
                <c:pt idx="1">
                  <c:v>Povremeno, u zavisnosti od procjene zaposlenog službenika</c:v>
                </c:pt>
                <c:pt idx="2">
                  <c:v>Kada sam ja to zahtijevao/tražio</c:v>
                </c:pt>
                <c:pt idx="3">
                  <c:v>Rijetko</c:v>
                </c:pt>
                <c:pt idx="4">
                  <c:v>Nisam nikada</c:v>
                </c:pt>
                <c:pt idx="5">
                  <c:v>Ostalo</c:v>
                </c:pt>
                <c:pt idx="6">
                  <c:v>bez odgovora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4.4609363697981998E-2</c:v>
                </c:pt>
                <c:pt idx="1">
                  <c:v>0.17863806126881901</c:v>
                </c:pt>
                <c:pt idx="2">
                  <c:v>3.77346783551561E-2</c:v>
                </c:pt>
                <c:pt idx="3">
                  <c:v>0.17769335806311701</c:v>
                </c:pt>
                <c:pt idx="4">
                  <c:v>0.53651608247640703</c:v>
                </c:pt>
                <c:pt idx="5">
                  <c:v>1.5722506746705198E-2</c:v>
                </c:pt>
                <c:pt idx="6">
                  <c:v>9.0859493918140199E-3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0462848"/>
        <c:axId val="90468736"/>
      </c:barChart>
      <c:catAx>
        <c:axId val="904628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0468736"/>
        <c:crosses val="autoZero"/>
        <c:auto val="1"/>
        <c:lblAlgn val="ctr"/>
        <c:lblOffset val="100"/>
        <c:noMultiLvlLbl val="0"/>
      </c:catAx>
      <c:valAx>
        <c:axId val="904687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046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Ljekar Vas je pregledao</c:v>
                </c:pt>
                <c:pt idx="1">
                  <c:v>Porodica je zatražila pregled drugog ljekara, koji je dozvoljen</c:v>
                </c:pt>
                <c:pt idx="2">
                  <c:v>Porodica je zatraižla pregled drugog ljekara, koji nije dozvoljen</c:v>
                </c:pt>
                <c:pt idx="3">
                  <c:v>Ništa od navedenog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###0.0%</c:formatCode>
                <c:ptCount val="5"/>
                <c:pt idx="0">
                  <c:v>0.30763694468963698</c:v>
                </c:pt>
                <c:pt idx="1">
                  <c:v>9.7063057090916061E-2</c:v>
                </c:pt>
                <c:pt idx="2">
                  <c:v>5.2798330557438877E-2</c:v>
                </c:pt>
                <c:pt idx="3">
                  <c:v>0.51685775232280495</c:v>
                </c:pt>
                <c:pt idx="4">
                  <c:v>9.5989614043490115E-2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0501888"/>
        <c:axId val="90503424"/>
      </c:barChart>
      <c:catAx>
        <c:axId val="90501888"/>
        <c:scaling>
          <c:orientation val="minMax"/>
        </c:scaling>
        <c:delete val="0"/>
        <c:axPos val="b"/>
        <c:majorTickMark val="none"/>
        <c:minorTickMark val="none"/>
        <c:tickLblPos val="nextTo"/>
        <c:crossAx val="90503424"/>
        <c:crosses val="autoZero"/>
        <c:auto val="1"/>
        <c:lblAlgn val="ctr"/>
        <c:lblOffset val="100"/>
        <c:noMultiLvlLbl val="0"/>
      </c:catAx>
      <c:valAx>
        <c:axId val="90503424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9050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Ne</c:v>
                </c:pt>
                <c:pt idx="2">
                  <c:v>Ne znam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0.315</c:v>
                </c:pt>
                <c:pt idx="1">
                  <c:v>0.376</c:v>
                </c:pt>
                <c:pt idx="2">
                  <c:v>0.27500000000000002</c:v>
                </c:pt>
                <c:pt idx="3">
                  <c:v>3.4000000000000002E-2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5491968"/>
        <c:axId val="95499008"/>
        <c:axId val="0"/>
      </c:bar3DChart>
      <c:catAx>
        <c:axId val="95491968"/>
        <c:scaling>
          <c:orientation val="minMax"/>
        </c:scaling>
        <c:delete val="0"/>
        <c:axPos val="b"/>
        <c:majorTickMark val="none"/>
        <c:minorTickMark val="none"/>
        <c:tickLblPos val="nextTo"/>
        <c:crossAx val="95499008"/>
        <c:crosses val="autoZero"/>
        <c:auto val="1"/>
        <c:lblAlgn val="ctr"/>
        <c:lblOffset val="100"/>
        <c:noMultiLvlLbl val="0"/>
      </c:catAx>
      <c:valAx>
        <c:axId val="954990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5491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dLbl>
              <c:idx val="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0.72199999999999998</c:v>
                </c:pt>
                <c:pt idx="1">
                  <c:v>0.27800000000000002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708608"/>
        <c:axId val="26743168"/>
        <c:axId val="0"/>
      </c:bar3DChart>
      <c:catAx>
        <c:axId val="26708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26743168"/>
        <c:crosses val="autoZero"/>
        <c:auto val="1"/>
        <c:lblAlgn val="ctr"/>
        <c:lblOffset val="100"/>
        <c:noMultiLvlLbl val="0"/>
      </c:catAx>
      <c:valAx>
        <c:axId val="2674316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6708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Sheet1!$A$2:$A$24</c:f>
              <c:strCache>
                <c:ptCount val="23"/>
                <c:pt idx="0">
                  <c:v>Paviljon A, kancelarije</c:v>
                </c:pt>
                <c:pt idx="1">
                  <c:v>Paviljon A</c:v>
                </c:pt>
                <c:pt idx="2">
                  <c:v>Sva mjesta bez video nadzora</c:v>
                </c:pt>
                <c:pt idx="3">
                  <c:v>Kancelarije</c:v>
                </c:pt>
                <c:pt idx="4">
                  <c:v>Hodnik</c:v>
                </c:pt>
                <c:pt idx="5">
                  <c:v>Disciplinsko odjeljenje</c:v>
                </c:pt>
                <c:pt idx="6">
                  <c:v>Upravna zgrada</c:v>
                </c:pt>
                <c:pt idx="7">
                  <c:v>Tuš kabine</c:v>
                </c:pt>
                <c:pt idx="8">
                  <c:v>Stepenice koje vode na drugi sprat</c:v>
                </c:pt>
                <c:pt idx="9">
                  <c:v>Stara upravna zgrada</c:v>
                </c:pt>
                <c:pt idx="10">
                  <c:v>Pavljon F u prizemlju</c:v>
                </c:pt>
                <c:pt idx="11">
                  <c:v>Ne smijem da kažem</c:v>
                </c:pt>
                <c:pt idx="12">
                  <c:v>Nalaze se na mjestima 10,11, i A/9</c:v>
                </c:pt>
                <c:pt idx="13">
                  <c:v>Magacin</c:v>
                </c:pt>
                <c:pt idx="14">
                  <c:v>Krug gdje nema kamera</c:v>
                </c:pt>
                <c:pt idx="15">
                  <c:v>Između paviljona B i D</c:v>
                </c:pt>
                <c:pt idx="16">
                  <c:v>Ispod stepenica</c:v>
                </c:pt>
                <c:pt idx="17">
                  <c:v>Ćelije</c:v>
                </c:pt>
                <c:pt idx="18">
                  <c:v>Boravak</c:v>
                </c:pt>
                <c:pt idx="19">
                  <c:v>Akvarijum</c:v>
                </c:pt>
                <c:pt idx="20">
                  <c:v>Boks za setnju</c:v>
                </c:pt>
                <c:pt idx="21">
                  <c:v>Poslednja soba paviljona C</c:v>
                </c:pt>
                <c:pt idx="22">
                  <c:v>Bilo gdje se upotrebljava sila</c:v>
                </c:pt>
              </c:strCache>
            </c:strRef>
          </c:cat>
          <c:val>
            <c:numRef>
              <c:f>Sheet1!$B$2:$B$24</c:f>
              <c:numCache>
                <c:formatCode>###0.0%</c:formatCode>
                <c:ptCount val="23"/>
                <c:pt idx="0">
                  <c:v>8.6956521739130432E-2</c:v>
                </c:pt>
                <c:pt idx="1">
                  <c:v>0.11594202898550725</c:v>
                </c:pt>
                <c:pt idx="2">
                  <c:v>0.21739130434782608</c:v>
                </c:pt>
                <c:pt idx="3">
                  <c:v>0.28985507246376813</c:v>
                </c:pt>
                <c:pt idx="4">
                  <c:v>2.8985507246376812E-2</c:v>
                </c:pt>
                <c:pt idx="5">
                  <c:v>8.6956521739130432E-2</c:v>
                </c:pt>
                <c:pt idx="6">
                  <c:v>1.4492753623188406E-2</c:v>
                </c:pt>
                <c:pt idx="7">
                  <c:v>2.8985507246376812E-2</c:v>
                </c:pt>
                <c:pt idx="8">
                  <c:v>1.4492753623188406E-2</c:v>
                </c:pt>
                <c:pt idx="9">
                  <c:v>1.4492753623188406E-2</c:v>
                </c:pt>
                <c:pt idx="10">
                  <c:v>1.4492753623188406E-2</c:v>
                </c:pt>
                <c:pt idx="11">
                  <c:v>1.4492753623188406E-2</c:v>
                </c:pt>
                <c:pt idx="12">
                  <c:v>1.4492753623188406E-2</c:v>
                </c:pt>
                <c:pt idx="13">
                  <c:v>1.4492753623188406E-2</c:v>
                </c:pt>
                <c:pt idx="14">
                  <c:v>2.8985507246376812E-2</c:v>
                </c:pt>
                <c:pt idx="15">
                  <c:v>2.8985507246376812E-2</c:v>
                </c:pt>
                <c:pt idx="16">
                  <c:v>2.8985507246376812E-2</c:v>
                </c:pt>
                <c:pt idx="17">
                  <c:v>4.3478260869565216E-2</c:v>
                </c:pt>
                <c:pt idx="18">
                  <c:v>4.3478260869565216E-2</c:v>
                </c:pt>
                <c:pt idx="19">
                  <c:v>2.8985507246376812E-2</c:v>
                </c:pt>
                <c:pt idx="20">
                  <c:v>4.3478260869565216E-2</c:v>
                </c:pt>
                <c:pt idx="21">
                  <c:v>1.4492753623188406E-2</c:v>
                </c:pt>
                <c:pt idx="22">
                  <c:v>1.4492753623188406E-2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528448"/>
        <c:axId val="95529984"/>
      </c:barChart>
      <c:catAx>
        <c:axId val="955284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5529984"/>
        <c:crosses val="autoZero"/>
        <c:auto val="1"/>
        <c:lblAlgn val="ctr"/>
        <c:lblOffset val="100"/>
        <c:tickLblSkip val="1"/>
        <c:noMultiLvlLbl val="0"/>
      </c:catAx>
      <c:valAx>
        <c:axId val="95529984"/>
        <c:scaling>
          <c:orientation val="minMax"/>
        </c:scaling>
        <c:delete val="0"/>
        <c:axPos val="b"/>
        <c:numFmt formatCode="###0.0%" sourceLinked="1"/>
        <c:majorTickMark val="out"/>
        <c:minorTickMark val="none"/>
        <c:tickLblPos val="nextTo"/>
        <c:crossAx val="95528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Nisam nikad</c:v>
                </c:pt>
                <c:pt idx="1">
                  <c:v>Jedan put</c:v>
                </c:pt>
                <c:pt idx="2">
                  <c:v>Dva puta</c:v>
                </c:pt>
                <c:pt idx="3">
                  <c:v>Tri ili vise puta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0.65600000000000003</c:v>
                </c:pt>
                <c:pt idx="1">
                  <c:v>0.114</c:v>
                </c:pt>
                <c:pt idx="2">
                  <c:v>8.2000000000000003E-2</c:v>
                </c:pt>
                <c:pt idx="3">
                  <c:v>9.6000000000000002E-2</c:v>
                </c:pt>
                <c:pt idx="4">
                  <c:v>5.1999999999999998E-2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5546752"/>
        <c:axId val="95607040"/>
        <c:axId val="0"/>
      </c:bar3DChart>
      <c:catAx>
        <c:axId val="95546752"/>
        <c:scaling>
          <c:orientation val="minMax"/>
        </c:scaling>
        <c:delete val="0"/>
        <c:axPos val="b"/>
        <c:majorTickMark val="none"/>
        <c:minorTickMark val="none"/>
        <c:tickLblPos val="nextTo"/>
        <c:crossAx val="95607040"/>
        <c:crosses val="autoZero"/>
        <c:auto val="1"/>
        <c:lblAlgn val="ctr"/>
        <c:lblOffset val="100"/>
        <c:noMultiLvlLbl val="0"/>
      </c:catAx>
      <c:valAx>
        <c:axId val="9560704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554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poslednjih mjesec dana</c:v>
                </c:pt>
                <c:pt idx="1">
                  <c:v>u periodu od poslednjih mjesec dana do pola godine</c:v>
                </c:pt>
                <c:pt idx="2">
                  <c:v>od pola godine do godinu</c:v>
                </c:pt>
                <c:pt idx="3">
                  <c:v>prije vise od godine</c:v>
                </c:pt>
                <c:pt idx="4">
                  <c:v>nije definisan period</c:v>
                </c:pt>
                <c:pt idx="5">
                  <c:v>Bez odgovora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0.12795577215982901</c:v>
                </c:pt>
                <c:pt idx="1">
                  <c:v>0.12544014351192601</c:v>
                </c:pt>
                <c:pt idx="2">
                  <c:v>0.205091430163612</c:v>
                </c:pt>
                <c:pt idx="3">
                  <c:v>0.28177326968703897</c:v>
                </c:pt>
                <c:pt idx="4">
                  <c:v>3.6876008093426102E-2</c:v>
                </c:pt>
                <c:pt idx="5">
                  <c:v>0.22286337638416701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Valid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poslednjih mjesec dana</c:v>
                </c:pt>
                <c:pt idx="1">
                  <c:v>u periodu od poslednjih mjesec dana do pola godine</c:v>
                </c:pt>
                <c:pt idx="2">
                  <c:v>od pola godine do godinu</c:v>
                </c:pt>
                <c:pt idx="3">
                  <c:v>prije vise od godine</c:v>
                </c:pt>
                <c:pt idx="4">
                  <c:v>nije definisan period</c:v>
                </c:pt>
                <c:pt idx="5">
                  <c:v>Bez odgovora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0.16465029220277999</c:v>
                </c:pt>
                <c:pt idx="1">
                  <c:v>0.161413244080922</c:v>
                </c:pt>
                <c:pt idx="2">
                  <c:v>0.263906530629544</c:v>
                </c:pt>
                <c:pt idx="3">
                  <c:v>0.36257880676889898</c:v>
                </c:pt>
                <c:pt idx="4">
                  <c:v>4.7451126317854801E-2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719808"/>
        <c:axId val="95721344"/>
      </c:barChart>
      <c:catAx>
        <c:axId val="957198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5721344"/>
        <c:crosses val="autoZero"/>
        <c:auto val="1"/>
        <c:lblAlgn val="ctr"/>
        <c:lblOffset val="100"/>
        <c:noMultiLvlLbl val="0"/>
      </c:catAx>
      <c:valAx>
        <c:axId val="957213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571980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Kažnjeni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od 1 do 7 dana</c:v>
                </c:pt>
                <c:pt idx="1">
                  <c:v>od 8 do 15 dana</c:v>
                </c:pt>
                <c:pt idx="2">
                  <c:v>od 16 do 31 dan</c:v>
                </c:pt>
                <c:pt idx="3">
                  <c:v>od 32 do 45 dana</c:v>
                </c:pt>
                <c:pt idx="4">
                  <c:v>preko 45 dana</c:v>
                </c:pt>
                <c:pt idx="5">
                  <c:v>ostalo</c:v>
                </c:pt>
                <c:pt idx="6">
                  <c:v>nisam isao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0.13371599345740001</c:v>
                </c:pt>
                <c:pt idx="1">
                  <c:v>0.23634364357299301</c:v>
                </c:pt>
                <c:pt idx="2">
                  <c:v>0.57976802769437896</c:v>
                </c:pt>
                <c:pt idx="3">
                  <c:v>3.2428892992172699E-2</c:v>
                </c:pt>
                <c:pt idx="4">
                  <c:v>0</c:v>
                </c:pt>
                <c:pt idx="5">
                  <c:v>1.7743442283055699E-2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Boravili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od 1 do 7 dana</c:v>
                </c:pt>
                <c:pt idx="1">
                  <c:v>od 8 do 15 dana</c:v>
                </c:pt>
                <c:pt idx="2">
                  <c:v>od 16 do 31 dan</c:v>
                </c:pt>
                <c:pt idx="3">
                  <c:v>od 32 do 45 dana</c:v>
                </c:pt>
                <c:pt idx="4">
                  <c:v>preko 45 dana</c:v>
                </c:pt>
                <c:pt idx="5">
                  <c:v>ostalo</c:v>
                </c:pt>
                <c:pt idx="6">
                  <c:v>nisam isao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0.124591819883796</c:v>
                </c:pt>
                <c:pt idx="1">
                  <c:v>0.30659835209358199</c:v>
                </c:pt>
                <c:pt idx="2">
                  <c:v>0.48848149061833401</c:v>
                </c:pt>
                <c:pt idx="3">
                  <c:v>3.2341955289944997E-2</c:v>
                </c:pt>
                <c:pt idx="4">
                  <c:v>2.0749690045233301E-2</c:v>
                </c:pt>
                <c:pt idx="5">
                  <c:v>9.3275266443432706E-3</c:v>
                </c:pt>
                <c:pt idx="6">
                  <c:v>1.7909165424766602E-2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793536"/>
        <c:axId val="95795072"/>
      </c:barChart>
      <c:catAx>
        <c:axId val="95793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95795072"/>
        <c:crosses val="autoZero"/>
        <c:auto val="1"/>
        <c:lblAlgn val="ctr"/>
        <c:lblOffset val="100"/>
        <c:noMultiLvlLbl val="0"/>
      </c:catAx>
      <c:valAx>
        <c:axId val="957950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579353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Pregledao prije upućivanja u samicu i obilazio svaki dan nakon toga</c:v>
                </c:pt>
                <c:pt idx="1">
                  <c:v>Pregledao prije upucivanja u samicu, ali nije posjecivao svaki dan dok ste bili u samici</c:v>
                </c:pt>
                <c:pt idx="2">
                  <c:v>Nije pregledao prije upućivanja u samicu, ali jeste došao naknadno da Vas posjeti</c:v>
                </c:pt>
                <c:pt idx="3">
                  <c:v>Nije pregledao ljekar već medicinski tehničar, koji me je i obilazio</c:v>
                </c:pt>
                <c:pt idx="4">
                  <c:v>Nije pregledao niko prije upućivanja u samicu, a ni tokom boravka u samici</c:v>
                </c:pt>
                <c:pt idx="5">
                  <c:v>Ostalo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0.13441714510622099</c:v>
                </c:pt>
                <c:pt idx="1">
                  <c:v>0.271589208228037</c:v>
                </c:pt>
                <c:pt idx="2">
                  <c:v>0.212350089248249</c:v>
                </c:pt>
                <c:pt idx="3">
                  <c:v>4.8043739235214503E-2</c:v>
                </c:pt>
                <c:pt idx="4">
                  <c:v>0.271412688012593</c:v>
                </c:pt>
                <c:pt idx="5">
                  <c:v>6.2187130169686501E-2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820800"/>
        <c:axId val="95834880"/>
      </c:barChart>
      <c:catAx>
        <c:axId val="958208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5834880"/>
        <c:crosses val="autoZero"/>
        <c:auto val="1"/>
        <c:lblAlgn val="ctr"/>
        <c:lblOffset val="100"/>
        <c:noMultiLvlLbl val="0"/>
      </c:catAx>
      <c:valAx>
        <c:axId val="958348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582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Došao je da Vas „obidje“ nakon što ste tražili</c:v>
                </c:pt>
                <c:pt idx="1">
                  <c:v>Iako sam tražio, nije dolazio</c:v>
                </c:pt>
                <c:pt idx="2">
                  <c:v>Nisam imao potrebu za njime</c:v>
                </c:pt>
                <c:pt idx="3">
                  <c:v>Ostalo</c:v>
                </c:pt>
              </c:strCache>
            </c:strRef>
          </c:cat>
          <c:val>
            <c:numRef>
              <c:f>Sheet1!$B$2:$B$5</c:f>
              <c:numCache>
                <c:formatCode>###0.0</c:formatCode>
                <c:ptCount val="4"/>
                <c:pt idx="0">
                  <c:v>22.748083610680339</c:v>
                </c:pt>
                <c:pt idx="1">
                  <c:v>27.971936631873319</c:v>
                </c:pt>
                <c:pt idx="2">
                  <c:v>42.748164606204902</c:v>
                </c:pt>
                <c:pt idx="3">
                  <c:v>6.5318151512414362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905280"/>
        <c:axId val="95906816"/>
      </c:barChart>
      <c:catAx>
        <c:axId val="95905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95906816"/>
        <c:crosses val="autoZero"/>
        <c:auto val="1"/>
        <c:lblAlgn val="ctr"/>
        <c:lblOffset val="100"/>
        <c:noMultiLvlLbl val="0"/>
      </c:catAx>
      <c:valAx>
        <c:axId val="95906816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95905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 dirty="0" smtClean="0"/>
                      <a:t>5,7%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 smtClean="0"/>
                      <a:t>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8,6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 smtClean="0"/>
                      <a:t>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 smtClean="0"/>
                      <a:t>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 smtClean="0"/>
                      <a:t>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 smtClean="0"/>
                      <a:t>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 smtClean="0"/>
                      <a:t>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 smtClean="0"/>
                      <a:t>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1.2345679012345678E-2"/>
                  <c:y val="-6.961945748717978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2,9</a:t>
                    </a:r>
                    <a:r>
                      <a:rPr lang="en-US" dirty="0" smtClean="0"/>
                      <a:t>%</a:t>
                    </a:r>
                    <a:r>
                      <a:rPr lang="sr-Latn-ME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9"/>
                <c:pt idx="0">
                  <c:v>Loši uslovi</c:v>
                </c:pt>
                <c:pt idx="1">
                  <c:v>Loši higijenski uslovi</c:v>
                </c:pt>
                <c:pt idx="2">
                  <c:v>Nedostatak posteljine, jastuka, dušeka</c:v>
                </c:pt>
                <c:pt idx="3">
                  <c:v>Nehumani tretman</c:v>
                </c:pt>
                <c:pt idx="4">
                  <c:v>Nehumani tretman službe obezbjeđenja</c:v>
                </c:pt>
                <c:pt idx="5">
                  <c:v>Zdravstveno stanje mi ne dozvoljava da budem u samici</c:v>
                </c:pt>
                <c:pt idx="6">
                  <c:v>Problemi sa zdravstvenom zaštitom</c:v>
                </c:pt>
                <c:pt idx="7">
                  <c:v>Nezadovoljstvo radom službenih lica</c:v>
                </c:pt>
                <c:pt idx="8">
                  <c:v>Nema pravila za dužinu kazne samice</c:v>
                </c:pt>
                <c:pt idx="9">
                  <c:v>Nejednak tretman</c:v>
                </c:pt>
                <c:pt idx="10">
                  <c:v>Ne sjećam se</c:v>
                </c:pt>
                <c:pt idx="11">
                  <c:v>Dosta problema</c:v>
                </c:pt>
                <c:pt idx="12">
                  <c:v>Dosada</c:v>
                </c:pt>
                <c:pt idx="13">
                  <c:v>Disciplinski postupak</c:v>
                </c:pt>
                <c:pt idx="14">
                  <c:v>Duge kazne u samicama</c:v>
                </c:pt>
                <c:pt idx="15">
                  <c:v>Fizičko i psihičko maltretiranje</c:v>
                </c:pt>
                <c:pt idx="16">
                  <c:v>Igonorisan štrajk od 18 dana</c:v>
                </c:pt>
                <c:pt idx="17">
                  <c:v>Trajanje</c:v>
                </c:pt>
                <c:pt idx="18">
                  <c:v>Nezakonit boravak</c:v>
                </c:pt>
              </c:strCache>
            </c:strRef>
          </c:cat>
          <c:val>
            <c:numRef>
              <c:f>Sheet1!$B$2:$B$20</c:f>
              <c:numCache>
                <c:formatCode>###0.0%</c:formatCode>
                <c:ptCount val="19"/>
                <c:pt idx="0">
                  <c:v>0.31428571428571428</c:v>
                </c:pt>
                <c:pt idx="1">
                  <c:v>0.25714285714285717</c:v>
                </c:pt>
                <c:pt idx="2">
                  <c:v>5.7142857142857141E-2</c:v>
                </c:pt>
                <c:pt idx="3">
                  <c:v>2.8571428571428571E-2</c:v>
                </c:pt>
                <c:pt idx="4">
                  <c:v>8.5714285714285715E-2</c:v>
                </c:pt>
                <c:pt idx="5">
                  <c:v>2.8571428571428571E-2</c:v>
                </c:pt>
                <c:pt idx="6">
                  <c:v>2.8571428571428571E-2</c:v>
                </c:pt>
                <c:pt idx="7">
                  <c:v>2.8571428571428571E-2</c:v>
                </c:pt>
                <c:pt idx="8">
                  <c:v>2.8571428571428571E-2</c:v>
                </c:pt>
                <c:pt idx="9">
                  <c:v>5.7142857142857141E-2</c:v>
                </c:pt>
                <c:pt idx="10">
                  <c:v>2.8571428571428571E-2</c:v>
                </c:pt>
                <c:pt idx="11">
                  <c:v>8.5714285714285715E-2</c:v>
                </c:pt>
                <c:pt idx="12">
                  <c:v>2.8571428571428571E-2</c:v>
                </c:pt>
                <c:pt idx="13">
                  <c:v>2.8571428571428571E-2</c:v>
                </c:pt>
                <c:pt idx="14">
                  <c:v>2.8571428571428571E-2</c:v>
                </c:pt>
                <c:pt idx="15">
                  <c:v>2.8571428571428571E-2</c:v>
                </c:pt>
                <c:pt idx="16">
                  <c:v>2.8571428571428571E-2</c:v>
                </c:pt>
                <c:pt idx="17">
                  <c:v>2.8571428571428571E-2</c:v>
                </c:pt>
                <c:pt idx="18">
                  <c:v>2.8571428571428571E-2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5942912"/>
        <c:axId val="95945856"/>
      </c:barChart>
      <c:catAx>
        <c:axId val="95942912"/>
        <c:scaling>
          <c:orientation val="minMax"/>
        </c:scaling>
        <c:delete val="0"/>
        <c:axPos val="l"/>
        <c:majorTickMark val="none"/>
        <c:minorTickMark val="none"/>
        <c:tickLblPos val="nextTo"/>
        <c:crossAx val="95945856"/>
        <c:crosses val="autoZero"/>
        <c:auto val="1"/>
        <c:lblAlgn val="ctr"/>
        <c:lblOffset val="100"/>
        <c:tickLblSkip val="1"/>
        <c:noMultiLvlLbl val="0"/>
      </c:catAx>
      <c:valAx>
        <c:axId val="95945856"/>
        <c:scaling>
          <c:orientation val="minMax"/>
        </c:scaling>
        <c:delete val="1"/>
        <c:axPos val="b"/>
        <c:numFmt formatCode="###0.0%" sourceLinked="1"/>
        <c:majorTickMark val="out"/>
        <c:minorTickMark val="none"/>
        <c:tickLblPos val="nextTo"/>
        <c:crossAx val="9594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Zadovoljan</c:v>
                </c:pt>
                <c:pt idx="1">
                  <c:v>Ni zadovoljan, ni nezadovoljan</c:v>
                </c:pt>
                <c:pt idx="2">
                  <c:v>Nezadovoljan</c:v>
                </c:pt>
                <c:pt idx="3">
                  <c:v>Nisam upoznat da postoji takav program za mene lično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0.10100000000000001</c:v>
                </c:pt>
                <c:pt idx="1">
                  <c:v>0.14799999999999999</c:v>
                </c:pt>
                <c:pt idx="2">
                  <c:v>0.159</c:v>
                </c:pt>
                <c:pt idx="3">
                  <c:v>0.29199999999999998</c:v>
                </c:pt>
                <c:pt idx="4">
                  <c:v>0.30099999999999999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5995776"/>
        <c:axId val="96051968"/>
        <c:axId val="0"/>
      </c:bar3DChart>
      <c:catAx>
        <c:axId val="959957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96051968"/>
        <c:crosses val="autoZero"/>
        <c:auto val="1"/>
        <c:lblAlgn val="ctr"/>
        <c:lblOffset val="100"/>
        <c:noMultiLvlLbl val="0"/>
      </c:catAx>
      <c:valAx>
        <c:axId val="9605196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599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Pismenom molbom Upravi zatvora</c:v>
                </c:pt>
                <c:pt idx="1">
                  <c:v>Usmenim obracanjem nadležnom licu</c:v>
                </c:pt>
                <c:pt idx="2">
                  <c:v>Kada nadležno osoblje procijeni da mi je potrebna neka vrsta podrške</c:v>
                </c:pt>
                <c:pt idx="3">
                  <c:v>Ne znam na koji način</c:v>
                </c:pt>
                <c:pt idx="4">
                  <c:v>Ostalo</c:v>
                </c:pt>
                <c:pt idx="5">
                  <c:v>Bez odgovora</c:v>
                </c:pt>
              </c:strCache>
            </c:strRef>
          </c:cat>
          <c:val>
            <c:numRef>
              <c:f>Sheet1!$B$2:$B$7</c:f>
              <c:numCache>
                <c:formatCode>###0.0%</c:formatCode>
                <c:ptCount val="6"/>
                <c:pt idx="0">
                  <c:v>0.72438162544169615</c:v>
                </c:pt>
                <c:pt idx="1">
                  <c:v>6.3604240282685506E-2</c:v>
                </c:pt>
                <c:pt idx="2">
                  <c:v>5.6537102473498232E-2</c:v>
                </c:pt>
                <c:pt idx="3">
                  <c:v>0.15547703180212014</c:v>
                </c:pt>
                <c:pt idx="4">
                  <c:v>2.1201413427561835E-2</c:v>
                </c:pt>
                <c:pt idx="5">
                  <c:v>5.6537102473498232E-2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6085888"/>
        <c:axId val="96087424"/>
      </c:barChart>
      <c:catAx>
        <c:axId val="96085888"/>
        <c:scaling>
          <c:orientation val="minMax"/>
        </c:scaling>
        <c:delete val="0"/>
        <c:axPos val="b"/>
        <c:majorTickMark val="none"/>
        <c:minorTickMark val="none"/>
        <c:tickLblPos val="nextTo"/>
        <c:crossAx val="96087424"/>
        <c:crosses val="autoZero"/>
        <c:auto val="1"/>
        <c:lblAlgn val="ctr"/>
        <c:lblOffset val="100"/>
        <c:noMultiLvlLbl val="0"/>
      </c:catAx>
      <c:valAx>
        <c:axId val="96087424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9608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podrška</c:v>
                </c:pt>
              </c:strCache>
            </c:strRef>
          </c:tx>
          <c:invertIfNegative val="0"/>
          <c:cat>
            <c:strRef>
              <c:f>Sheet1!$A$2:$A$19</c:f>
              <c:strCache>
                <c:ptCount val="18"/>
                <c:pt idx="0">
                  <c:v>Služba zdravstvene zaštite</c:v>
                </c:pt>
                <c:pt idx="1">
                  <c:v>NVO</c:v>
                </c:pt>
                <c:pt idx="2">
                  <c:v>Higijena</c:v>
                </c:pt>
                <c:pt idx="3">
                  <c:v>Vanredne posjete</c:v>
                </c:pt>
                <c:pt idx="4">
                  <c:v>Sve koje su u skladu sa kućnim redom</c:v>
                </c:pt>
                <c:pt idx="5">
                  <c:v>Stomatolog</c:v>
                </c:pt>
                <c:pt idx="6">
                  <c:v>Učestvovanje u sportskim aktivnostima</c:v>
                </c:pt>
                <c:pt idx="7">
                  <c:v>Profesori</c:v>
                </c:pt>
                <c:pt idx="8">
                  <c:v>Radni angažman</c:v>
                </c:pt>
                <c:pt idx="9">
                  <c:v>Familija</c:v>
                </c:pt>
                <c:pt idx="10">
                  <c:v>Psiholog</c:v>
                </c:pt>
                <c:pt idx="11">
                  <c:v>Ombudsman</c:v>
                </c:pt>
                <c:pt idx="12">
                  <c:v>Odobrenja</c:v>
                </c:pt>
                <c:pt idx="13">
                  <c:v>Vjerske organizacije</c:v>
                </c:pt>
                <c:pt idx="14">
                  <c:v>Nikakva</c:v>
                </c:pt>
                <c:pt idx="15">
                  <c:v>Razgovor sa psihijatrom</c:v>
                </c:pt>
                <c:pt idx="16">
                  <c:v>Ostalo</c:v>
                </c:pt>
                <c:pt idx="17">
                  <c:v>Ne znam</c:v>
                </c:pt>
              </c:strCache>
            </c:strRef>
          </c:cat>
          <c:val>
            <c:numRef>
              <c:f>Sheet1!$B$2:$B$19</c:f>
              <c:numCache>
                <c:formatCode>###0.0%</c:formatCode>
                <c:ptCount val="18"/>
                <c:pt idx="0">
                  <c:v>0.14648126939476883</c:v>
                </c:pt>
                <c:pt idx="1">
                  <c:v>3.4539251553980271E-2</c:v>
                </c:pt>
                <c:pt idx="2">
                  <c:v>1.1056173809350185E-2</c:v>
                </c:pt>
                <c:pt idx="3">
                  <c:v>2.6303024952876931E-2</c:v>
                </c:pt>
                <c:pt idx="4">
                  <c:v>2.617395055646863E-2</c:v>
                </c:pt>
                <c:pt idx="5">
                  <c:v>1.1056173809350185E-2</c:v>
                </c:pt>
                <c:pt idx="6" formatCode="####.0%">
                  <c:v>5.5280869046750924E-3</c:v>
                </c:pt>
                <c:pt idx="7">
                  <c:v>4.3904405697399021E-2</c:v>
                </c:pt>
                <c:pt idx="8">
                  <c:v>1.1056173809350185E-2</c:v>
                </c:pt>
                <c:pt idx="9">
                  <c:v>3.6953755665608545E-2</c:v>
                </c:pt>
                <c:pt idx="10" formatCode="####.0%">
                  <c:v>5.5280869046750924E-3</c:v>
                </c:pt>
                <c:pt idx="11">
                  <c:v>2.5092120370981807E-2</c:v>
                </c:pt>
                <c:pt idx="12">
                  <c:v>4.4130355096932965E-2</c:v>
                </c:pt>
                <c:pt idx="13" formatCode="####.0%">
                  <c:v>7.8903397864750497E-3</c:v>
                </c:pt>
                <c:pt idx="14">
                  <c:v>0.54894342245440053</c:v>
                </c:pt>
                <c:pt idx="15" formatCode="####.0%">
                  <c:v>5.5280869046750924E-3</c:v>
                </c:pt>
                <c:pt idx="16">
                  <c:v>0.13063900439039866</c:v>
                </c:pt>
                <c:pt idx="17" formatCode="####.0%">
                  <c:v>8.2189597165136345E-3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6162176"/>
        <c:axId val="96163712"/>
      </c:barChart>
      <c:catAx>
        <c:axId val="96162176"/>
        <c:scaling>
          <c:orientation val="minMax"/>
        </c:scaling>
        <c:delete val="0"/>
        <c:axPos val="b"/>
        <c:majorTickMark val="none"/>
        <c:minorTickMark val="none"/>
        <c:tickLblPos val="nextTo"/>
        <c:crossAx val="96163712"/>
        <c:crosses val="autoZero"/>
        <c:auto val="1"/>
        <c:lblAlgn val="ctr"/>
        <c:lblOffset val="100"/>
        <c:noMultiLvlLbl val="0"/>
      </c:catAx>
      <c:valAx>
        <c:axId val="96163712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9616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7734656"/>
        <c:axId val="97737344"/>
        <c:axId val="0"/>
      </c:bar3DChart>
      <c:catAx>
        <c:axId val="97734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97737344"/>
        <c:crosses val="autoZero"/>
        <c:auto val="1"/>
        <c:lblAlgn val="ctr"/>
        <c:lblOffset val="100"/>
        <c:noMultiLvlLbl val="0"/>
      </c:catAx>
      <c:valAx>
        <c:axId val="9773734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773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rgbClr val="742A22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Da</c:v>
                </c:pt>
                <c:pt idx="1">
                  <c:v>Ne</c:v>
                </c:pt>
                <c:pt idx="2">
                  <c:v>Nisam sa time upoznat</c:v>
                </c:pt>
                <c:pt idx="3">
                  <c:v>Ne, jer nisam zadovoljan ponudom</c:v>
                </c:pt>
                <c:pt idx="4">
                  <c:v>Bez odgovora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0.46707278865526602</c:v>
                </c:pt>
                <c:pt idx="1">
                  <c:v>0.50215450143278095</c:v>
                </c:pt>
                <c:pt idx="2">
                  <c:v>6.3551551366003503E-3</c:v>
                </c:pt>
                <c:pt idx="3">
                  <c:v>1.1000379305846301E-2</c:v>
                </c:pt>
                <c:pt idx="4">
                  <c:v>1.34171754695069E-2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6180864"/>
        <c:axId val="96204288"/>
        <c:axId val="0"/>
      </c:bar3DChart>
      <c:catAx>
        <c:axId val="96180864"/>
        <c:scaling>
          <c:orientation val="minMax"/>
        </c:scaling>
        <c:delete val="0"/>
        <c:axPos val="b"/>
        <c:majorTickMark val="none"/>
        <c:minorTickMark val="none"/>
        <c:tickLblPos val="nextTo"/>
        <c:crossAx val="96204288"/>
        <c:crosses val="autoZero"/>
        <c:auto val="1"/>
        <c:lblAlgn val="ctr"/>
        <c:lblOffset val="100"/>
        <c:noMultiLvlLbl val="0"/>
      </c:catAx>
      <c:valAx>
        <c:axId val="962042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618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Veoma koristan</c:v>
                </c:pt>
                <c:pt idx="1">
                  <c:v>Koristan</c:v>
                </c:pt>
                <c:pt idx="2">
                  <c:v>Ne mogu da procijenim</c:v>
                </c:pt>
                <c:pt idx="3">
                  <c:v>Nije koristan</c:v>
                </c:pt>
                <c:pt idx="4">
                  <c:v>Uopšte nije koristan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0.36</c:v>
                </c:pt>
                <c:pt idx="1">
                  <c:v>0.42899999999999999</c:v>
                </c:pt>
                <c:pt idx="2">
                  <c:v>0.02</c:v>
                </c:pt>
                <c:pt idx="3">
                  <c:v>8.6999999999999994E-2</c:v>
                </c:pt>
                <c:pt idx="4">
                  <c:v>0.10299999999999999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6343168"/>
        <c:axId val="96350208"/>
        <c:axId val="0"/>
      </c:bar3DChart>
      <c:catAx>
        <c:axId val="96343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96350208"/>
        <c:crosses val="autoZero"/>
        <c:auto val="1"/>
        <c:lblAlgn val="ctr"/>
        <c:lblOffset val="100"/>
        <c:noMultiLvlLbl val="0"/>
      </c:catAx>
      <c:valAx>
        <c:axId val="963502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634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Sheet1!$A$2:$A$34</c:f>
              <c:strCache>
                <c:ptCount val="33"/>
                <c:pt idx="0">
                  <c:v>vozac</c:v>
                </c:pt>
                <c:pt idx="1">
                  <c:v>veterinarski tehnicar</c:v>
                </c:pt>
                <c:pt idx="2">
                  <c:v>vec radim</c:v>
                </c:pt>
                <c:pt idx="3">
                  <c:v>trening i teretana</c:v>
                </c:pt>
                <c:pt idx="4">
                  <c:v>stolarska radionica</c:v>
                </c:pt>
                <c:pt idx="5">
                  <c:v>rad sa zivotinjama</c:v>
                </c:pt>
                <c:pt idx="6">
                  <c:v>redar</c:v>
                </c:pt>
                <c:pt idx="7">
                  <c:v>moler</c:v>
                </c:pt>
                <c:pt idx="8">
                  <c:v>radionica</c:v>
                </c:pt>
                <c:pt idx="9">
                  <c:v>ostalo</c:v>
                </c:pt>
                <c:pt idx="10">
                  <c:v>nista</c:v>
                </c:pt>
                <c:pt idx="11">
                  <c:v>mehanicar</c:v>
                </c:pt>
                <c:pt idx="12">
                  <c:v>ljekarska ispomoc</c:v>
                </c:pt>
                <c:pt idx="13">
                  <c:v>laker</c:v>
                </c:pt>
                <c:pt idx="14">
                  <c:v>kuhinja</c:v>
                </c:pt>
                <c:pt idx="15">
                  <c:v>Knjigovodja</c:v>
                </c:pt>
                <c:pt idx="16">
                  <c:v>keramicar</c:v>
                </c:pt>
                <c:pt idx="17">
                  <c:v>kantina</c:v>
                </c:pt>
                <c:pt idx="18">
                  <c:v>informaticar</c:v>
                </c:pt>
                <c:pt idx="19">
                  <c:v>rad na gradjevini</c:v>
                </c:pt>
                <c:pt idx="20">
                  <c:v>frizer</c:v>
                </c:pt>
                <c:pt idx="21">
                  <c:v>elektricar</c:v>
                </c:pt>
                <c:pt idx="22">
                  <c:v>ekonomija</c:v>
                </c:pt>
                <c:pt idx="23">
                  <c:v>bravar</c:v>
                </c:pt>
                <c:pt idx="24">
                  <c:v>bibliotekar</c:v>
                </c:pt>
                <c:pt idx="25">
                  <c:v>bilo koji posao</c:v>
                </c:pt>
                <c:pt idx="26">
                  <c:v>automehanicar</c:v>
                </c:pt>
                <c:pt idx="27">
                  <c:v>bastovan</c:v>
                </c:pt>
                <c:pt idx="28">
                  <c:v>vatrogasac</c:v>
                </c:pt>
                <c:pt idx="29">
                  <c:v>varioc</c:v>
                </c:pt>
                <c:pt idx="30">
                  <c:v>limarska</c:v>
                </c:pt>
                <c:pt idx="31">
                  <c:v>kotlara</c:v>
                </c:pt>
                <c:pt idx="32">
                  <c:v>rezbar</c:v>
                </c:pt>
              </c:strCache>
            </c:strRef>
          </c:cat>
          <c:val>
            <c:numRef>
              <c:f>Sheet1!$B$2:$B$34</c:f>
              <c:numCache>
                <c:formatCode>####.0%</c:formatCode>
                <c:ptCount val="33"/>
                <c:pt idx="0" formatCode="###0.0%">
                  <c:v>5.8477243272959445E-2</c:v>
                </c:pt>
                <c:pt idx="1">
                  <c:v>5.7836918855658755E-3</c:v>
                </c:pt>
                <c:pt idx="2" formatCode="###0.0%">
                  <c:v>3.4534757189266914E-2</c:v>
                </c:pt>
                <c:pt idx="3" formatCode="###0.0%">
                  <c:v>2.3505784811968015E-2</c:v>
                </c:pt>
                <c:pt idx="4" formatCode="###0.0%">
                  <c:v>9.7471958506828521E-2</c:v>
                </c:pt>
                <c:pt idx="5" formatCode="###0.0%">
                  <c:v>1.3161173997153018E-2</c:v>
                </c:pt>
                <c:pt idx="6" formatCode="###0.0%">
                  <c:v>7.8777439291127585E-2</c:v>
                </c:pt>
                <c:pt idx="7" formatCode="###0.0%">
                  <c:v>3.6994494307929636E-2</c:v>
                </c:pt>
                <c:pt idx="8" formatCode="###0.0%">
                  <c:v>4.9738026456167359E-2</c:v>
                </c:pt>
                <c:pt idx="9" formatCode="###0.0%">
                  <c:v>0.13111737673589954</c:v>
                </c:pt>
                <c:pt idx="10" formatCode="###0.0%">
                  <c:v>0.12012061297183793</c:v>
                </c:pt>
                <c:pt idx="11">
                  <c:v>7.3774821115871435E-3</c:v>
                </c:pt>
                <c:pt idx="12">
                  <c:v>5.7836918855658755E-3</c:v>
                </c:pt>
                <c:pt idx="13">
                  <c:v>7.3774821115871435E-3</c:v>
                </c:pt>
                <c:pt idx="14" formatCode="###0.0%">
                  <c:v>8.4550324740484156E-2</c:v>
                </c:pt>
                <c:pt idx="15" formatCode="###0.0%">
                  <c:v>2.2346503974924964E-2</c:v>
                </c:pt>
                <c:pt idx="16" formatCode="###0.0%">
                  <c:v>1.8294365253589125E-2</c:v>
                </c:pt>
                <c:pt idx="17">
                  <c:v>4.0521387213358403E-3</c:v>
                </c:pt>
                <c:pt idx="18" formatCode="###0.0%">
                  <c:v>3.6588730507178251E-2</c:v>
                </c:pt>
                <c:pt idx="19" formatCode="###0.0%">
                  <c:v>3.4770910687780765E-2</c:v>
                </c:pt>
                <c:pt idx="20" formatCode="###0.0%">
                  <c:v>1.7722092926402137E-2</c:v>
                </c:pt>
                <c:pt idx="21">
                  <c:v>4.0521387213358403E-3</c:v>
                </c:pt>
                <c:pt idx="22" formatCode="###0.0%">
                  <c:v>1.522822132685334E-2</c:v>
                </c:pt>
                <c:pt idx="23" formatCode="###0.0%">
                  <c:v>5.9308079174627028E-2</c:v>
                </c:pt>
                <c:pt idx="24" formatCode="###0.0%">
                  <c:v>6.6249224474416654E-2</c:v>
                </c:pt>
                <c:pt idx="25" formatCode="###0.0%">
                  <c:v>0.1135712780085424</c:v>
                </c:pt>
                <c:pt idx="26" formatCode="###0.0%">
                  <c:v>7.5138445922623628E-2</c:v>
                </c:pt>
                <c:pt idx="27" formatCode="###0.0%">
                  <c:v>0.18068029088877538</c:v>
                </c:pt>
                <c:pt idx="28">
                  <c:v>5.7836918855658755E-3</c:v>
                </c:pt>
                <c:pt idx="29">
                  <c:v>7.7413439740281224E-3</c:v>
                </c:pt>
                <c:pt idx="30">
                  <c:v>6.9631349809712193E-3</c:v>
                </c:pt>
                <c:pt idx="31">
                  <c:v>8.8629098240906451E-3</c:v>
                </c:pt>
                <c:pt idx="32">
                  <c:v>6.9631349809712193E-3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375552"/>
        <c:axId val="96377088"/>
      </c:barChart>
      <c:catAx>
        <c:axId val="96375552"/>
        <c:scaling>
          <c:orientation val="minMax"/>
        </c:scaling>
        <c:delete val="0"/>
        <c:axPos val="l"/>
        <c:majorTickMark val="none"/>
        <c:minorTickMark val="none"/>
        <c:tickLblPos val="nextTo"/>
        <c:crossAx val="96377088"/>
        <c:crosses val="autoZero"/>
        <c:auto val="1"/>
        <c:lblAlgn val="ctr"/>
        <c:lblOffset val="100"/>
        <c:tickLblSkip val="1"/>
        <c:noMultiLvlLbl val="0"/>
      </c:catAx>
      <c:valAx>
        <c:axId val="96377088"/>
        <c:scaling>
          <c:orientation val="minMax"/>
        </c:scaling>
        <c:delete val="0"/>
        <c:axPos val="b"/>
        <c:numFmt formatCode="###0.0%" sourceLinked="1"/>
        <c:majorTickMark val="none"/>
        <c:minorTickMark val="none"/>
        <c:tickLblPos val="nextTo"/>
        <c:crossAx val="9637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Ne</c:v>
                </c:pt>
                <c:pt idx="2">
                  <c:v>Nisam upućen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7.80019328722798E-2</c:v>
                </c:pt>
                <c:pt idx="1">
                  <c:v>0.64863927472831295</c:v>
                </c:pt>
                <c:pt idx="2">
                  <c:v>0.22745123012276799</c:v>
                </c:pt>
                <c:pt idx="3">
                  <c:v>4.5907562276639301E-2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6443392"/>
        <c:axId val="96462720"/>
        <c:axId val="0"/>
      </c:bar3DChart>
      <c:catAx>
        <c:axId val="96443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96462720"/>
        <c:crosses val="autoZero"/>
        <c:auto val="1"/>
        <c:lblAlgn val="ctr"/>
        <c:lblOffset val="100"/>
        <c:noMultiLvlLbl val="0"/>
      </c:catAx>
      <c:valAx>
        <c:axId val="964627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644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Ne</c:v>
                </c:pt>
                <c:pt idx="2">
                  <c:v>Nisam o tome razmišljao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0.493278339718565</c:v>
                </c:pt>
                <c:pt idx="1">
                  <c:v>0.26421727818071</c:v>
                </c:pt>
                <c:pt idx="2">
                  <c:v>0.18716942627736399</c:v>
                </c:pt>
                <c:pt idx="3">
                  <c:v>5.5334955823361696E-4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623104"/>
        <c:axId val="146642432"/>
        <c:axId val="0"/>
      </c:bar3DChart>
      <c:catAx>
        <c:axId val="1466231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6642432"/>
        <c:crosses val="autoZero"/>
        <c:auto val="1"/>
        <c:lblAlgn val="ctr"/>
        <c:lblOffset val="100"/>
        <c:noMultiLvlLbl val="0"/>
      </c:catAx>
      <c:valAx>
        <c:axId val="1466424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662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Da</c:v>
                </c:pt>
                <c:pt idx="1">
                  <c:v>Ne</c:v>
                </c:pt>
                <c:pt idx="2">
                  <c:v>Nisam upućen da je to moguće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###0.0</c:formatCode>
                <c:ptCount val="4"/>
                <c:pt idx="0">
                  <c:v>8.2982280327071631</c:v>
                </c:pt>
                <c:pt idx="1">
                  <c:v>62.744403473148651</c:v>
                </c:pt>
                <c:pt idx="2">
                  <c:v>21.598960761145285</c:v>
                </c:pt>
                <c:pt idx="3">
                  <c:v>7.3584077329989093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691200"/>
        <c:axId val="146706432"/>
        <c:axId val="0"/>
      </c:bar3DChart>
      <c:catAx>
        <c:axId val="146691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6706432"/>
        <c:crosses val="autoZero"/>
        <c:auto val="1"/>
        <c:lblAlgn val="ctr"/>
        <c:lblOffset val="100"/>
        <c:noMultiLvlLbl val="0"/>
      </c:catAx>
      <c:valAx>
        <c:axId val="146706432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14669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Bez odgovora</c:v>
                </c:pt>
              </c:strCache>
            </c:strRef>
          </c:cat>
          <c:val>
            <c:numRef>
              <c:f>Sheet1!$B$2:$B$4</c:f>
              <c:numCache>
                <c:formatCode>###0.0</c:formatCode>
                <c:ptCount val="3"/>
                <c:pt idx="0">
                  <c:v>37.346970880193503</c:v>
                </c:pt>
                <c:pt idx="1">
                  <c:v>52.008428601627976</c:v>
                </c:pt>
                <c:pt idx="2">
                  <c:v>10.644600518178526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726272"/>
        <c:axId val="146811136"/>
        <c:axId val="0"/>
      </c:bar3DChart>
      <c:catAx>
        <c:axId val="1467262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46811136"/>
        <c:crosses val="autoZero"/>
        <c:auto val="1"/>
        <c:lblAlgn val="ctr"/>
        <c:lblOffset val="100"/>
        <c:noMultiLvlLbl val="0"/>
      </c:catAx>
      <c:valAx>
        <c:axId val="146811136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14672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Veoma korisno</c:v>
                </c:pt>
                <c:pt idx="1">
                  <c:v>Korisno</c:v>
                </c:pt>
                <c:pt idx="2">
                  <c:v>Ne mogu da procijenim</c:v>
                </c:pt>
                <c:pt idx="3">
                  <c:v>Neće mi biti korisno</c:v>
                </c:pt>
                <c:pt idx="4">
                  <c:v>Uopšte mi neće biti korisno</c:v>
                </c:pt>
                <c:pt idx="5">
                  <c:v>Bez odgovora</c:v>
                </c:pt>
              </c:strCache>
            </c:strRef>
          </c:cat>
          <c:val>
            <c:numRef>
              <c:f>Sheet1!$B$2:$B$7</c:f>
              <c:numCache>
                <c:formatCode>###0.0</c:formatCode>
                <c:ptCount val="6"/>
                <c:pt idx="0">
                  <c:v>29.201511201798485</c:v>
                </c:pt>
                <c:pt idx="1">
                  <c:v>21.171860642910787</c:v>
                </c:pt>
                <c:pt idx="2">
                  <c:v>15.221353597885466</c:v>
                </c:pt>
                <c:pt idx="3">
                  <c:v>5.1862137875239318</c:v>
                </c:pt>
                <c:pt idx="4">
                  <c:v>15.880354827754459</c:v>
                </c:pt>
                <c:pt idx="5">
                  <c:v>13.338705942126907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872192"/>
        <c:axId val="146887424"/>
        <c:axId val="0"/>
      </c:bar3DChart>
      <c:catAx>
        <c:axId val="146872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46887424"/>
        <c:crosses val="autoZero"/>
        <c:auto val="1"/>
        <c:lblAlgn val="ctr"/>
        <c:lblOffset val="100"/>
        <c:noMultiLvlLbl val="0"/>
      </c:catAx>
      <c:valAx>
        <c:axId val="146887424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146872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Dobijete diplomu o završenoj dodatnoj obuci</c:v>
                </c:pt>
                <c:pt idx="1">
                  <c:v>Dobijete preporuke od  profesora/instruktora za neko buduce zaposlenje</c:v>
                </c:pt>
                <c:pt idx="2">
                  <c:v>Dobijete neku od nagrada koje stoje u Pravilniku o kucnom redu</c:v>
                </c:pt>
                <c:pt idx="3">
                  <c:v>Ostalo</c:v>
                </c:pt>
                <c:pt idx="4">
                  <c:v>Niste o tome razmišljali</c:v>
                </c:pt>
              </c:strCache>
            </c:strRef>
          </c:cat>
          <c:val>
            <c:numRef>
              <c:f>Sheet1!$B$2:$B$6</c:f>
              <c:numCache>
                <c:formatCode>###0.0%</c:formatCode>
                <c:ptCount val="5"/>
                <c:pt idx="0">
                  <c:v>0.49124144150378496</c:v>
                </c:pt>
                <c:pt idx="1">
                  <c:v>0.20550348320792422</c:v>
                </c:pt>
                <c:pt idx="2">
                  <c:v>0.14700939641796704</c:v>
                </c:pt>
                <c:pt idx="3">
                  <c:v>3.004777828304352E-2</c:v>
                </c:pt>
                <c:pt idx="4">
                  <c:v>0.2313066167697313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6921344"/>
        <c:axId val="146922880"/>
      </c:barChart>
      <c:catAx>
        <c:axId val="1469213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6922880"/>
        <c:crosses val="autoZero"/>
        <c:auto val="1"/>
        <c:lblAlgn val="ctr"/>
        <c:lblOffset val="100"/>
        <c:noMultiLvlLbl val="0"/>
      </c:catAx>
      <c:valAx>
        <c:axId val="146922880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146921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Učestvujem u umjetničkim radionicama</c:v>
                </c:pt>
                <c:pt idx="1">
                  <c:v>Ništa od navedenog</c:v>
                </c:pt>
                <c:pt idx="2">
                  <c:v>Ostalo</c:v>
                </c:pt>
                <c:pt idx="3">
                  <c:v>Bez odgovora</c:v>
                </c:pt>
                <c:pt idx="4">
                  <c:v>Prisustvujem grupama u organizaciji NVO-a</c:v>
                </c:pt>
                <c:pt idx="5">
                  <c:v>Igram društvene igre</c:v>
                </c:pt>
                <c:pt idx="6">
                  <c:v>Čitam knjige</c:v>
                </c:pt>
                <c:pt idx="7">
                  <c:v>Razgovaram sa drugim zatvorenicima</c:v>
                </c:pt>
                <c:pt idx="8">
                  <c:v>Odmaram u sobi</c:v>
                </c:pt>
                <c:pt idx="9">
                  <c:v>Šetam</c:v>
                </c:pt>
                <c:pt idx="10">
                  <c:v>Gledam TV</c:v>
                </c:pt>
                <c:pt idx="11">
                  <c:v>Vježbam na postojećim spravama</c:v>
                </c:pt>
              </c:strCache>
            </c:strRef>
          </c:cat>
          <c:val>
            <c:numRef>
              <c:f>Sheet1!$B$2:$B$13</c:f>
              <c:numCache>
                <c:formatCode>###0.0%</c:formatCode>
                <c:ptCount val="12"/>
                <c:pt idx="0" formatCode="####.0%">
                  <c:v>4.6392953899971534E-3</c:v>
                </c:pt>
                <c:pt idx="1">
                  <c:v>1.3150787076883462E-2</c:v>
                </c:pt>
                <c:pt idx="2">
                  <c:v>1.5338889345455164E-2</c:v>
                </c:pt>
                <c:pt idx="3">
                  <c:v>2.44936253309944E-2</c:v>
                </c:pt>
                <c:pt idx="4">
                  <c:v>7.7009978231570506E-2</c:v>
                </c:pt>
                <c:pt idx="5">
                  <c:v>0.2272398084299278</c:v>
                </c:pt>
                <c:pt idx="6">
                  <c:v>0.29244456393823132</c:v>
                </c:pt>
                <c:pt idx="7">
                  <c:v>0.31366540432754164</c:v>
                </c:pt>
                <c:pt idx="8">
                  <c:v>0.38131621071063132</c:v>
                </c:pt>
                <c:pt idx="9">
                  <c:v>0.40592946737430935</c:v>
                </c:pt>
                <c:pt idx="10">
                  <c:v>0.45647926508955783</c:v>
                </c:pt>
                <c:pt idx="11">
                  <c:v>0.50713534473040833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6998784"/>
        <c:axId val="147000320"/>
      </c:barChart>
      <c:catAx>
        <c:axId val="1469987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7000320"/>
        <c:crosses val="autoZero"/>
        <c:auto val="1"/>
        <c:lblAlgn val="ctr"/>
        <c:lblOffset val="100"/>
        <c:noMultiLvlLbl val="0"/>
      </c:catAx>
      <c:valAx>
        <c:axId val="147000320"/>
        <c:scaling>
          <c:orientation val="minMax"/>
        </c:scaling>
        <c:delete val="1"/>
        <c:axPos val="b"/>
        <c:numFmt formatCode="####.0%" sourceLinked="1"/>
        <c:majorTickMark val="out"/>
        <c:minorTickMark val="none"/>
        <c:tickLblPos val="nextTo"/>
        <c:crossAx val="146998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rgbClr val="742A22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0.67700000000000005</c:v>
                </c:pt>
                <c:pt idx="1">
                  <c:v>0.32300000000000001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7656832"/>
        <c:axId val="97657984"/>
        <c:axId val="0"/>
      </c:bar3DChart>
      <c:catAx>
        <c:axId val="97656832"/>
        <c:scaling>
          <c:orientation val="minMax"/>
        </c:scaling>
        <c:delete val="0"/>
        <c:axPos val="b"/>
        <c:majorTickMark val="none"/>
        <c:minorTickMark val="none"/>
        <c:tickLblPos val="nextTo"/>
        <c:crossAx val="97657984"/>
        <c:crosses val="autoZero"/>
        <c:auto val="1"/>
        <c:lblAlgn val="ctr"/>
        <c:lblOffset val="100"/>
        <c:noMultiLvlLbl val="0"/>
      </c:catAx>
      <c:valAx>
        <c:axId val="9765798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765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Sheet1!$A$2:$A$27</c:f>
              <c:strCache>
                <c:ptCount val="26"/>
                <c:pt idx="0">
                  <c:v>Da provodim više vremena na otvorenom</c:v>
                </c:pt>
                <c:pt idx="1">
                  <c:v>Više sportskih, fizičkih aktivnosti</c:v>
                </c:pt>
                <c:pt idx="2">
                  <c:v>Video igrice</c:v>
                </c:pt>
                <c:pt idx="3">
                  <c:v>Učenje jezika</c:v>
                </c:pt>
                <c:pt idx="4">
                  <c:v>Spavanje</c:v>
                </c:pt>
                <c:pt idx="5">
                  <c:v>Radni angažman</c:v>
                </c:pt>
                <c:pt idx="6">
                  <c:v>Radionice</c:v>
                </c:pt>
                <c:pt idx="7">
                  <c:v>Ostalo</c:v>
                </c:pt>
                <c:pt idx="8">
                  <c:v>Odomor</c:v>
                </c:pt>
                <c:pt idx="9">
                  <c:v>Obuka za korištenje računara</c:v>
                </c:pt>
                <c:pt idx="10">
                  <c:v>Nista dodatno</c:v>
                </c:pt>
                <c:pt idx="11">
                  <c:v>Nemam slobodnog vremena</c:v>
                </c:pt>
                <c:pt idx="12">
                  <c:v>Nema uslova</c:v>
                </c:pt>
                <c:pt idx="13">
                  <c:v>Mnogo toga</c:v>
                </c:pt>
                <c:pt idx="14">
                  <c:v>Kreativne i umjetničke radionice</c:v>
                </c:pt>
                <c:pt idx="15">
                  <c:v>Korišćenje interneta</c:v>
                </c:pt>
                <c:pt idx="16">
                  <c:v>Gledanje kablovske TV</c:v>
                </c:pt>
                <c:pt idx="17">
                  <c:v>Dodatna edukacija</c:v>
                </c:pt>
                <c:pt idx="18">
                  <c:v>Da ucim zanat</c:v>
                </c:pt>
                <c:pt idx="19">
                  <c:v>Čitanje knjiga, biblioteka</c:v>
                </c:pt>
                <c:pt idx="20">
                  <c:v>Da se bavim stolarstvom</c:v>
                </c:pt>
                <c:pt idx="21">
                  <c:v>Da koristim kompjuter</c:v>
                </c:pt>
                <c:pt idx="22">
                  <c:v>Bolji pristup TV-u</c:v>
                </c:pt>
                <c:pt idx="23">
                  <c:v>Da razgovoram sa drugovima</c:v>
                </c:pt>
                <c:pt idx="24">
                  <c:v>Da se stručno osposobim</c:v>
                </c:pt>
                <c:pt idx="25">
                  <c:v>Korišćenje telefona</c:v>
                </c:pt>
              </c:strCache>
            </c:strRef>
          </c:cat>
          <c:val>
            <c:numRef>
              <c:f>Sheet1!$B$2:$B$27</c:f>
              <c:numCache>
                <c:formatCode>###0.0%</c:formatCode>
                <c:ptCount val="26"/>
                <c:pt idx="0">
                  <c:v>0.16231031822914144</c:v>
                </c:pt>
                <c:pt idx="1">
                  <c:v>0.14676538965321229</c:v>
                </c:pt>
                <c:pt idx="2">
                  <c:v>2.941498361827528E-2</c:v>
                </c:pt>
                <c:pt idx="3">
                  <c:v>0.11009239032552279</c:v>
                </c:pt>
                <c:pt idx="4">
                  <c:v>2.6725301188931284E-2</c:v>
                </c:pt>
                <c:pt idx="5">
                  <c:v>7.783210808010281E-2</c:v>
                </c:pt>
                <c:pt idx="6">
                  <c:v>1.5051706090930528E-2</c:v>
                </c:pt>
                <c:pt idx="7">
                  <c:v>7.7615694988144524E-2</c:v>
                </c:pt>
                <c:pt idx="8">
                  <c:v>1.9606011855290859E-2</c:v>
                </c:pt>
                <c:pt idx="9">
                  <c:v>8.5469711726073191E-2</c:v>
                </c:pt>
                <c:pt idx="10">
                  <c:v>2.9698435402656119E-2</c:v>
                </c:pt>
                <c:pt idx="11">
                  <c:v>1.8660291549974603E-2</c:v>
                </c:pt>
                <c:pt idx="12">
                  <c:v>2.7654552236966903E-2</c:v>
                </c:pt>
                <c:pt idx="13">
                  <c:v>1.9199448143466018E-2</c:v>
                </c:pt>
                <c:pt idx="14" formatCode="####.0%">
                  <c:v>7.5258530454652642E-3</c:v>
                </c:pt>
                <c:pt idx="15">
                  <c:v>0.10571012824311855</c:v>
                </c:pt>
                <c:pt idx="16">
                  <c:v>1.6586420523706857E-2</c:v>
                </c:pt>
                <c:pt idx="17">
                  <c:v>2.49648698076229E-2</c:v>
                </c:pt>
                <c:pt idx="18" formatCode="####.0%">
                  <c:v>9.5997240717330089E-3</c:v>
                </c:pt>
                <c:pt idx="19">
                  <c:v>7.0000000000000007E-2</c:v>
                </c:pt>
                <c:pt idx="20">
                  <c:v>1.4872446260257639E-2</c:v>
                </c:pt>
                <c:pt idx="21">
                  <c:v>5.1146098608323823E-2</c:v>
                </c:pt>
                <c:pt idx="22" formatCode="####.0%">
                  <c:v>7.5258530454652642E-3</c:v>
                </c:pt>
                <c:pt idx="23" formatCode="####.0%">
                  <c:v>5.2727221885246313E-3</c:v>
                </c:pt>
                <c:pt idx="24" formatCode="####.0%">
                  <c:v>7.5258530454652642E-3</c:v>
                </c:pt>
                <c:pt idx="25" formatCode="####.0%">
                  <c:v>9.5997240717330089E-3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7075072"/>
        <c:axId val="147076608"/>
      </c:barChart>
      <c:catAx>
        <c:axId val="147075072"/>
        <c:scaling>
          <c:orientation val="minMax"/>
        </c:scaling>
        <c:delete val="0"/>
        <c:axPos val="l"/>
        <c:majorTickMark val="none"/>
        <c:minorTickMark val="none"/>
        <c:tickLblPos val="nextTo"/>
        <c:crossAx val="147076608"/>
        <c:crosses val="autoZero"/>
        <c:auto val="1"/>
        <c:lblAlgn val="ctr"/>
        <c:lblOffset val="100"/>
        <c:tickLblSkip val="1"/>
        <c:noMultiLvlLbl val="0"/>
      </c:catAx>
      <c:valAx>
        <c:axId val="147076608"/>
        <c:scaling>
          <c:orientation val="minMax"/>
        </c:scaling>
        <c:delete val="1"/>
        <c:axPos val="b"/>
        <c:numFmt formatCode="###0.0%" sourceLinked="1"/>
        <c:majorTickMark val="out"/>
        <c:minorTickMark val="none"/>
        <c:tickLblPos val="nextTo"/>
        <c:crossAx val="147075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Ništa od navedenog</c:v>
                </c:pt>
                <c:pt idx="1">
                  <c:v>Radionice na temu prevencije i tretmana HIV-a i hepatitisa B i C</c:v>
                </c:pt>
                <c:pt idx="2">
                  <c:v>Radionice na temu narkomanije</c:v>
                </c:pt>
                <c:pt idx="3">
                  <c:v>Nisam upoznat</c:v>
                </c:pt>
                <c:pt idx="4">
                  <c:v>Besplatna pravna pomoć</c:v>
                </c:pt>
                <c:pt idx="5">
                  <c:v>Nisu mi bile potrebne usluge NVO-a</c:v>
                </c:pt>
                <c:pt idx="6">
                  <c:v>Bez odgovora</c:v>
                </c:pt>
                <c:pt idx="7">
                  <c:v>Ostalo</c:v>
                </c:pt>
              </c:strCache>
            </c:strRef>
          </c:cat>
          <c:val>
            <c:numRef>
              <c:f>Sheet1!$B$2:$B$9</c:f>
              <c:numCache>
                <c:formatCode>###0.0%</c:formatCode>
                <c:ptCount val="8"/>
                <c:pt idx="0">
                  <c:v>0.29151298534220482</c:v>
                </c:pt>
                <c:pt idx="1">
                  <c:v>0.19603955627814731</c:v>
                </c:pt>
                <c:pt idx="2">
                  <c:v>0.18050730345165586</c:v>
                </c:pt>
                <c:pt idx="3">
                  <c:v>0.16273441550500023</c:v>
                </c:pt>
                <c:pt idx="4">
                  <c:v>0.11535751821565819</c:v>
                </c:pt>
                <c:pt idx="5">
                  <c:v>0.11189910171578682</c:v>
                </c:pt>
                <c:pt idx="6">
                  <c:v>0.10325642506116925</c:v>
                </c:pt>
                <c:pt idx="7" formatCode="####.0%">
                  <c:v>6.2644743294595481E-3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7118336"/>
        <c:axId val="147124224"/>
      </c:barChart>
      <c:catAx>
        <c:axId val="147118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7124224"/>
        <c:crosses val="autoZero"/>
        <c:auto val="1"/>
        <c:lblAlgn val="ctr"/>
        <c:lblOffset val="100"/>
        <c:noMultiLvlLbl val="0"/>
      </c:catAx>
      <c:valAx>
        <c:axId val="147124224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14711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Obrazovne institucije</c:v>
                </c:pt>
                <c:pt idx="1">
                  <c:v>Ne znam</c:v>
                </c:pt>
                <c:pt idx="2">
                  <c:v>Zavod za zapošljavanje</c:v>
                </c:pt>
                <c:pt idx="3">
                  <c:v>Poslodavac</c:v>
                </c:pt>
                <c:pt idx="4">
                  <c:v>Niko</c:v>
                </c:pt>
                <c:pt idx="5">
                  <c:v>bez odgovora</c:v>
                </c:pt>
                <c:pt idx="6">
                  <c:v>Izabrani ljekar</c:v>
                </c:pt>
                <c:pt idx="7">
                  <c:v>Nevladine organizacije</c:v>
                </c:pt>
                <c:pt idx="8">
                  <c:v>Centar za socijalni rad</c:v>
                </c:pt>
                <c:pt idx="9">
                  <c:v>Prijatelji</c:v>
                </c:pt>
                <c:pt idx="10">
                  <c:v>Porodica</c:v>
                </c:pt>
              </c:strCache>
            </c:strRef>
          </c:cat>
          <c:val>
            <c:numRef>
              <c:f>Sheet1!$B$2:$B$12</c:f>
              <c:numCache>
                <c:formatCode>###0.0%</c:formatCode>
                <c:ptCount val="11"/>
                <c:pt idx="0" formatCode="####.0%">
                  <c:v>2.3196476949985763E-3</c:v>
                </c:pt>
                <c:pt idx="1">
                  <c:v>2.1612606649930113E-2</c:v>
                </c:pt>
                <c:pt idx="2">
                  <c:v>2.2274898969217562E-2</c:v>
                </c:pt>
                <c:pt idx="3">
                  <c:v>3.1929603488139981E-2</c:v>
                </c:pt>
                <c:pt idx="4">
                  <c:v>3.6560871751924851E-2</c:v>
                </c:pt>
                <c:pt idx="5">
                  <c:v>3.8191974618440684E-2</c:v>
                </c:pt>
                <c:pt idx="6">
                  <c:v>4.2194107829441704E-2</c:v>
                </c:pt>
                <c:pt idx="7">
                  <c:v>4.7165927763562647E-2</c:v>
                </c:pt>
                <c:pt idx="8">
                  <c:v>5.1689792276695436E-2</c:v>
                </c:pt>
                <c:pt idx="9">
                  <c:v>0.24157303778541334</c:v>
                </c:pt>
                <c:pt idx="10">
                  <c:v>0.89627825774273229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7199872"/>
        <c:axId val="147201408"/>
      </c:barChart>
      <c:catAx>
        <c:axId val="14719987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47201408"/>
        <c:crosses val="autoZero"/>
        <c:auto val="1"/>
        <c:lblAlgn val="ctr"/>
        <c:lblOffset val="100"/>
        <c:noMultiLvlLbl val="0"/>
      </c:catAx>
      <c:valAx>
        <c:axId val="147201408"/>
        <c:scaling>
          <c:orientation val="minMax"/>
        </c:scaling>
        <c:delete val="1"/>
        <c:axPos val="b"/>
        <c:numFmt formatCode="####.0%" sourceLinked="1"/>
        <c:majorTickMark val="out"/>
        <c:minorTickMark val="none"/>
        <c:tickLblPos val="nextTo"/>
        <c:crossAx val="147199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Neoženjen/ Neudata</c:v>
                </c:pt>
                <c:pt idx="1">
                  <c:v>Oženjen/Udata</c:v>
                </c:pt>
                <c:pt idx="2">
                  <c:v>U vanbračnoj zajednici</c:v>
                </c:pt>
                <c:pt idx="3">
                  <c:v>Razveden/a</c:v>
                </c:pt>
                <c:pt idx="4">
                  <c:v>Udovac/ica</c:v>
                </c:pt>
                <c:pt idx="5">
                  <c:v>Ostalo</c:v>
                </c:pt>
                <c:pt idx="6">
                  <c:v>Bez odgovora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0.41869245481221201</c:v>
                </c:pt>
                <c:pt idx="1">
                  <c:v>0.33063602875383902</c:v>
                </c:pt>
                <c:pt idx="2">
                  <c:v>0.12125331102041501</c:v>
                </c:pt>
                <c:pt idx="3">
                  <c:v>6.9139870302241405E-2</c:v>
                </c:pt>
                <c:pt idx="4">
                  <c:v>2.8514782407371E-2</c:v>
                </c:pt>
                <c:pt idx="5">
                  <c:v>4.6392953899971499E-3</c:v>
                </c:pt>
                <c:pt idx="6">
                  <c:v>2.7124257313925301E-2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7243392"/>
        <c:axId val="147244928"/>
      </c:barChart>
      <c:catAx>
        <c:axId val="14724339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7244928"/>
        <c:crosses val="autoZero"/>
        <c:auto val="1"/>
        <c:lblAlgn val="ctr"/>
        <c:lblOffset val="100"/>
        <c:noMultiLvlLbl val="0"/>
      </c:catAx>
      <c:valAx>
        <c:axId val="1472449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4724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Jednom sedmično</c:v>
                </c:pt>
                <c:pt idx="1">
                  <c:v>Jednom u 15 dana</c:v>
                </c:pt>
                <c:pt idx="2">
                  <c:v>Jednom mjesečno</c:v>
                </c:pt>
                <c:pt idx="3">
                  <c:v>Par puta godišnje</c:v>
                </c:pt>
                <c:pt idx="4">
                  <c:v>Ne posjećuje me, ali imamo kontakt putem telefona i/ili pisama</c:v>
                </c:pt>
                <c:pt idx="5">
                  <c:v>Nemam kontakt sa porodicom</c:v>
                </c:pt>
                <c:pt idx="6">
                  <c:v>Bez odgovora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4.61404496292755E-2</c:v>
                </c:pt>
                <c:pt idx="1">
                  <c:v>0.47008134586808398</c:v>
                </c:pt>
                <c:pt idx="2">
                  <c:v>0.21446604097056299</c:v>
                </c:pt>
                <c:pt idx="3">
                  <c:v>0.13366075688229201</c:v>
                </c:pt>
                <c:pt idx="4">
                  <c:v>7.7793786546206306E-2</c:v>
                </c:pt>
                <c:pt idx="5">
                  <c:v>4.4549477192254099E-2</c:v>
                </c:pt>
                <c:pt idx="6">
                  <c:v>1.08918856299377E-2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7307136"/>
        <c:axId val="147313024"/>
      </c:barChart>
      <c:catAx>
        <c:axId val="147307136"/>
        <c:scaling>
          <c:orientation val="minMax"/>
        </c:scaling>
        <c:delete val="0"/>
        <c:axPos val="l"/>
        <c:majorTickMark val="none"/>
        <c:minorTickMark val="none"/>
        <c:tickLblPos val="nextTo"/>
        <c:crossAx val="147313024"/>
        <c:crosses val="autoZero"/>
        <c:auto val="1"/>
        <c:lblAlgn val="ctr"/>
        <c:lblOffset val="100"/>
        <c:noMultiLvlLbl val="0"/>
      </c:catAx>
      <c:valAx>
        <c:axId val="14731302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47307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Bez odgovora</c:v>
                </c:pt>
              </c:strCache>
            </c:strRef>
          </c:cat>
          <c:val>
            <c:numRef>
              <c:f>Sheet1!$B$2:$B$4</c:f>
              <c:numCache>
                <c:formatCode>###0.0</c:formatCode>
                <c:ptCount val="3"/>
                <c:pt idx="0">
                  <c:v>51.131288123862007</c:v>
                </c:pt>
                <c:pt idx="1">
                  <c:v>46.395725200199664</c:v>
                </c:pt>
                <c:pt idx="2">
                  <c:v>2.47298667593844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7353600"/>
        <c:axId val="147356288"/>
        <c:axId val="0"/>
      </c:bar3DChart>
      <c:catAx>
        <c:axId val="1473536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7356288"/>
        <c:crosses val="autoZero"/>
        <c:auto val="1"/>
        <c:lblAlgn val="ctr"/>
        <c:lblOffset val="100"/>
        <c:noMultiLvlLbl val="0"/>
      </c:catAx>
      <c:valAx>
        <c:axId val="147356288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extTo"/>
        <c:crossAx val="147353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Jednom sedmično</c:v>
                </c:pt>
                <c:pt idx="1">
                  <c:v>Jednom u 15 dana</c:v>
                </c:pt>
                <c:pt idx="2">
                  <c:v>Jednom mjesečno</c:v>
                </c:pt>
                <c:pt idx="3">
                  <c:v>Par puta godišnje</c:v>
                </c:pt>
                <c:pt idx="4">
                  <c:v>Ne posjećuje me, ali imamo kontakt putem telefona i/ili pisama</c:v>
                </c:pt>
                <c:pt idx="5">
                  <c:v>Nemam kontakt sa djecom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9.1999999999999998E-2</c:v>
                </c:pt>
                <c:pt idx="1">
                  <c:v>0.32</c:v>
                </c:pt>
                <c:pt idx="2">
                  <c:v>0.124</c:v>
                </c:pt>
                <c:pt idx="3">
                  <c:v>0.14699999999999999</c:v>
                </c:pt>
                <c:pt idx="4">
                  <c:v>0.216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7967616"/>
        <c:axId val="107969152"/>
        <c:axId val="0"/>
      </c:bar3DChart>
      <c:catAx>
        <c:axId val="1079676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7969152"/>
        <c:crosses val="autoZero"/>
        <c:auto val="1"/>
        <c:lblAlgn val="ctr"/>
        <c:lblOffset val="100"/>
        <c:noMultiLvlLbl val="0"/>
      </c:catAx>
      <c:valAx>
        <c:axId val="10796915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796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0.22800000000000001</c:v>
                </c:pt>
                <c:pt idx="1">
                  <c:v>0.77200000000000002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8013440"/>
        <c:axId val="108020480"/>
        <c:axId val="0"/>
      </c:bar3DChart>
      <c:catAx>
        <c:axId val="108013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8020480"/>
        <c:crosses val="autoZero"/>
        <c:auto val="1"/>
        <c:lblAlgn val="ctr"/>
        <c:lblOffset val="100"/>
        <c:noMultiLvlLbl val="0"/>
      </c:catAx>
      <c:valAx>
        <c:axId val="10802048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8013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8052864"/>
        <c:axId val="108055552"/>
        <c:axId val="0"/>
      </c:bar3DChart>
      <c:catAx>
        <c:axId val="1080528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8055552"/>
        <c:crosses val="autoZero"/>
        <c:auto val="1"/>
        <c:lblAlgn val="ctr"/>
        <c:lblOffset val="100"/>
        <c:noMultiLvlLbl val="0"/>
      </c:catAx>
      <c:valAx>
        <c:axId val="10805555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805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802469135802469E-2"/>
                  <c:y val="-1.2625821289303514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2"/>
                  <c:y val="-1.403016330447244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Bez odgovora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0.37333333333333302</c:v>
                </c:pt>
                <c:pt idx="2">
                  <c:v>2.66666666666667E-2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8135552"/>
        <c:axId val="108137088"/>
        <c:axId val="0"/>
      </c:bar3DChart>
      <c:catAx>
        <c:axId val="108135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8137088"/>
        <c:crosses val="autoZero"/>
        <c:auto val="1"/>
        <c:lblAlgn val="ctr"/>
        <c:lblOffset val="100"/>
        <c:noMultiLvlLbl val="0"/>
      </c:catAx>
      <c:valAx>
        <c:axId val="1081370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813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rgbClr val="BB4437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Prvi put</c:v>
                </c:pt>
                <c:pt idx="1">
                  <c:v>Drugi put</c:v>
                </c:pt>
                <c:pt idx="2">
                  <c:v>Treći put</c:v>
                </c:pt>
                <c:pt idx="3">
                  <c:v>Četvrti put ili više od 4 puta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0.56200000000000006</c:v>
                </c:pt>
                <c:pt idx="1">
                  <c:v>0.22700000000000001</c:v>
                </c:pt>
                <c:pt idx="2">
                  <c:v>0.108</c:v>
                </c:pt>
                <c:pt idx="3">
                  <c:v>0.10299999999999999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7694464"/>
        <c:axId val="97697152"/>
        <c:axId val="0"/>
      </c:bar3DChart>
      <c:catAx>
        <c:axId val="97694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97697152"/>
        <c:crosses val="autoZero"/>
        <c:auto val="1"/>
        <c:lblAlgn val="ctr"/>
        <c:lblOffset val="100"/>
        <c:noMultiLvlLbl val="0"/>
      </c:catAx>
      <c:valAx>
        <c:axId val="9769715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769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Odvikavani ste u zatvoru “na suvo”</c:v>
                </c:pt>
                <c:pt idx="1">
                  <c:v>Uključeni ste u radionice koje organizuju NVO</c:v>
                </c:pt>
                <c:pt idx="2">
                  <c:v>Dobijali ste ljekove protiv bola, nesanice…</c:v>
                </c:pt>
                <c:pt idx="3">
                  <c:v>Upućeni ste u Specijalnu bolnicu u KO na obavezno liječenje</c:v>
                </c:pt>
                <c:pt idx="4">
                  <c:v>Ostalo</c:v>
                </c:pt>
                <c:pt idx="5">
                  <c:v>Ništa od navedenog</c:v>
                </c:pt>
                <c:pt idx="6">
                  <c:v>Upućeni ste na razgovore sa psihijatrom u zatvoru</c:v>
                </c:pt>
                <c:pt idx="7">
                  <c:v>Nastavili ste sa metadonskim tretmanom</c:v>
                </c:pt>
                <c:pt idx="8">
                  <c:v>Upućeni ste na razgovore sa psihologom u zatvoru</c:v>
                </c:pt>
              </c:strCache>
            </c:strRef>
          </c:cat>
          <c:val>
            <c:numRef>
              <c:f>Sheet1!$B$2:$B$10</c:f>
              <c:numCache>
                <c:formatCode>###0.0%</c:formatCode>
                <c:ptCount val="9"/>
                <c:pt idx="0">
                  <c:v>0.65277777777777768</c:v>
                </c:pt>
                <c:pt idx="1">
                  <c:v>0.16666666666666669</c:v>
                </c:pt>
                <c:pt idx="2">
                  <c:v>0.15277777777777779</c:v>
                </c:pt>
                <c:pt idx="3">
                  <c:v>9.722222222222221E-2</c:v>
                </c:pt>
                <c:pt idx="4">
                  <c:v>9.722222222222221E-2</c:v>
                </c:pt>
                <c:pt idx="5">
                  <c:v>8.3333333333333343E-2</c:v>
                </c:pt>
                <c:pt idx="6">
                  <c:v>5.5555555555555552E-2</c:v>
                </c:pt>
                <c:pt idx="7">
                  <c:v>2.7777777777777776E-2</c:v>
                </c:pt>
                <c:pt idx="8">
                  <c:v>1.3888888888888888E-2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8165376"/>
        <c:axId val="108171264"/>
      </c:barChart>
      <c:catAx>
        <c:axId val="1081653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8171264"/>
        <c:crosses val="autoZero"/>
        <c:auto val="1"/>
        <c:lblAlgn val="ctr"/>
        <c:lblOffset val="100"/>
        <c:noMultiLvlLbl val="0"/>
      </c:catAx>
      <c:valAx>
        <c:axId val="108171264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10816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Nisam zainteresovan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0.32400000000000001</c:v>
                </c:pt>
                <c:pt idx="1">
                  <c:v>0.59499999999999997</c:v>
                </c:pt>
                <c:pt idx="2">
                  <c:v>8.2000000000000003E-2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8187008"/>
        <c:axId val="108259584"/>
        <c:axId val="0"/>
      </c:bar3DChart>
      <c:catAx>
        <c:axId val="108187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8259584"/>
        <c:crosses val="autoZero"/>
        <c:auto val="1"/>
        <c:lblAlgn val="ctr"/>
        <c:lblOffset val="100"/>
        <c:noMultiLvlLbl val="0"/>
      </c:catAx>
      <c:valAx>
        <c:axId val="10825958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8187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Radionice na temu narkomanije</c:v>
                </c:pt>
                <c:pt idx="1">
                  <c:v>Program 12 koraka</c:v>
                </c:pt>
                <c:pt idx="2">
                  <c:v>program odvikavanja</c:v>
                </c:pt>
                <c:pt idx="3">
                  <c:v>Juventas</c:v>
                </c:pt>
                <c:pt idx="4">
                  <c:v>4 life</c:v>
                </c:pt>
                <c:pt idx="5">
                  <c:v>NA</c:v>
                </c:pt>
                <c:pt idx="6">
                  <c:v>Metadon</c:v>
                </c:pt>
              </c:strCache>
            </c:strRef>
          </c:cat>
          <c:val>
            <c:numRef>
              <c:f>Sheet1!$B$2:$B$8</c:f>
              <c:numCache>
                <c:formatCode>###0.0%</c:formatCode>
                <c:ptCount val="7"/>
                <c:pt idx="0">
                  <c:v>0.125</c:v>
                </c:pt>
                <c:pt idx="1">
                  <c:v>6.25E-2</c:v>
                </c:pt>
                <c:pt idx="2">
                  <c:v>6.25E-2</c:v>
                </c:pt>
                <c:pt idx="3">
                  <c:v>0.375</c:v>
                </c:pt>
                <c:pt idx="4">
                  <c:v>0.1875</c:v>
                </c:pt>
                <c:pt idx="5">
                  <c:v>0.25</c:v>
                </c:pt>
                <c:pt idx="6">
                  <c:v>6.25E-2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8280832"/>
        <c:axId val="108286720"/>
      </c:barChart>
      <c:catAx>
        <c:axId val="1082808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08286720"/>
        <c:crosses val="autoZero"/>
        <c:auto val="1"/>
        <c:lblAlgn val="ctr"/>
        <c:lblOffset val="100"/>
        <c:noMultiLvlLbl val="0"/>
      </c:catAx>
      <c:valAx>
        <c:axId val="108286720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108280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Veoma korisni</c:v>
                </c:pt>
                <c:pt idx="1">
                  <c:v>Korisni</c:v>
                </c:pt>
                <c:pt idx="2">
                  <c:v>Ne mogu da procijenim</c:v>
                </c:pt>
                <c:pt idx="3">
                  <c:v>Nisu mi korisni</c:v>
                </c:pt>
                <c:pt idx="4">
                  <c:v>Uopšte mi nisu korisni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0.27600000000000002</c:v>
                </c:pt>
                <c:pt idx="1">
                  <c:v>0.16600000000000001</c:v>
                </c:pt>
                <c:pt idx="2">
                  <c:v>0.23</c:v>
                </c:pt>
                <c:pt idx="3">
                  <c:v>1.2999999999999999E-2</c:v>
                </c:pt>
                <c:pt idx="4">
                  <c:v>0.315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8351872"/>
        <c:axId val="108354560"/>
        <c:axId val="0"/>
      </c:bar3DChart>
      <c:catAx>
        <c:axId val="108351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8354560"/>
        <c:crosses val="autoZero"/>
        <c:auto val="1"/>
        <c:lblAlgn val="ctr"/>
        <c:lblOffset val="100"/>
        <c:noMultiLvlLbl val="0"/>
      </c:catAx>
      <c:valAx>
        <c:axId val="10835456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835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rgbClr val="742A22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mogu da procijenim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0.45600000000000002</c:v>
                </c:pt>
                <c:pt idx="1">
                  <c:v>0.23799999999999999</c:v>
                </c:pt>
                <c:pt idx="2">
                  <c:v>0.30599999999999999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8370560"/>
        <c:axId val="108381696"/>
        <c:axId val="0"/>
      </c:bar3DChart>
      <c:catAx>
        <c:axId val="1083705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8381696"/>
        <c:crosses val="autoZero"/>
        <c:auto val="1"/>
        <c:lblAlgn val="ctr"/>
        <c:lblOffset val="100"/>
        <c:noMultiLvlLbl val="0"/>
      </c:catAx>
      <c:valAx>
        <c:axId val="1083816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8370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Veoma se lako dolazi do droge</c:v>
                </c:pt>
                <c:pt idx="1">
                  <c:v>Lako se dolazi do droge</c:v>
                </c:pt>
                <c:pt idx="2">
                  <c:v>Ne mogu da procijenim</c:v>
                </c:pt>
                <c:pt idx="3">
                  <c:v>Teško se dolazi do droge</c:v>
                </c:pt>
                <c:pt idx="4">
                  <c:v>Veoma se teško dolazi do droge</c:v>
                </c:pt>
                <c:pt idx="5">
                  <c:v>Nema odgovora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0.13900000000000001</c:v>
                </c:pt>
                <c:pt idx="1">
                  <c:v>9.9000000000000005E-2</c:v>
                </c:pt>
                <c:pt idx="2">
                  <c:v>0.40799999999999997</c:v>
                </c:pt>
                <c:pt idx="3">
                  <c:v>0.02</c:v>
                </c:pt>
                <c:pt idx="4">
                  <c:v>0.05</c:v>
                </c:pt>
                <c:pt idx="5">
                  <c:v>0.28399999999999997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8528768"/>
        <c:axId val="108535808"/>
        <c:axId val="0"/>
      </c:bar3DChart>
      <c:catAx>
        <c:axId val="1085287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8535808"/>
        <c:crosses val="autoZero"/>
        <c:auto val="1"/>
        <c:lblAlgn val="ctr"/>
        <c:lblOffset val="100"/>
        <c:noMultiLvlLbl val="0"/>
      </c:catAx>
      <c:valAx>
        <c:axId val="1085358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8528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KPD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Ne slažem se</c:v>
                </c:pt>
                <c:pt idx="1">
                  <c:v>Ne mogu da procijenim/ne znam</c:v>
                </c:pt>
                <c:pt idx="2">
                  <c:v>Slažem se</c:v>
                </c:pt>
                <c:pt idx="3">
                  <c:v>Bez odgovora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0.115056687959585</c:v>
                </c:pt>
                <c:pt idx="1">
                  <c:v>0.19170019698643201</c:v>
                </c:pt>
                <c:pt idx="2">
                  <c:v>0.66170582114112197</c:v>
                </c:pt>
                <c:pt idx="3">
                  <c:v>3.1537293912860698E-2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1503360"/>
        <c:axId val="101506048"/>
        <c:axId val="0"/>
      </c:bar3DChart>
      <c:catAx>
        <c:axId val="1015033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506048"/>
        <c:crosses val="autoZero"/>
        <c:auto val="1"/>
        <c:lblAlgn val="ctr"/>
        <c:lblOffset val="100"/>
        <c:noMultiLvlLbl val="0"/>
      </c:catAx>
      <c:valAx>
        <c:axId val="10150604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150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2ABB2D5-13C2-494B-8966-E773DBA2000C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1C3FD66-111E-4B15-AEFD-E0C95DF7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87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8826F0A-E923-4081-975F-B405347AA9DE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7825" y="522288"/>
            <a:ext cx="3475038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03548"/>
            <a:ext cx="7447280" cy="3129677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783308B-F5B3-4C1F-AB35-0F7248281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6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3308B-F5B3-4C1F-AB35-0F7248281A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9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962C-7E04-420B-BC8D-AC18BB8973E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A35F-CBA5-4971-BA3C-96AF1514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962C-7E04-420B-BC8D-AC18BB8973E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A35F-CBA5-4971-BA3C-96AF1514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6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962C-7E04-420B-BC8D-AC18BB8973E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A35F-CBA5-4971-BA3C-96AF1514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962C-7E04-420B-BC8D-AC18BB8973E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A35F-CBA5-4971-BA3C-96AF1514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6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962C-7E04-420B-BC8D-AC18BB8973E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A35F-CBA5-4971-BA3C-96AF1514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5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962C-7E04-420B-BC8D-AC18BB8973E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A35F-CBA5-4971-BA3C-96AF1514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962C-7E04-420B-BC8D-AC18BB8973E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A35F-CBA5-4971-BA3C-96AF1514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2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962C-7E04-420B-BC8D-AC18BB8973E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A35F-CBA5-4971-BA3C-96AF1514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2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962C-7E04-420B-BC8D-AC18BB8973E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A35F-CBA5-4971-BA3C-96AF1514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0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962C-7E04-420B-BC8D-AC18BB8973E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A35F-CBA5-4971-BA3C-96AF1514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962C-7E04-420B-BC8D-AC18BB8973E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A35F-CBA5-4971-BA3C-96AF1514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4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1962C-7E04-420B-BC8D-AC18BB8973EA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A35F-CBA5-4971-BA3C-96AF1514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7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2800" dirty="0">
              <a:latin typeface="Albertu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7"/>
            <a:ext cx="9144000" cy="64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imate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zdravstvenu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knji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err="1" smtClean="0">
                <a:latin typeface="Albertus" pitchFamily="34" charset="0"/>
              </a:rPr>
              <a:t>icu</a:t>
            </a:r>
            <a:r>
              <a:rPr lang="en-US" sz="2000" b="1" dirty="0" smtClean="0">
                <a:latin typeface="Albertus" pitchFamily="34" charset="0"/>
              </a:rPr>
              <a:t>?</a:t>
            </a:r>
            <a:r>
              <a:rPr lang="sr-Latn-ME" sz="2000" b="1" dirty="0">
                <a:latin typeface="Albertus" pitchFamily="34" charset="0"/>
              </a:rPr>
              <a:t> </a:t>
            </a:r>
            <a:r>
              <a:rPr lang="sr-Latn-ME" sz="2000" b="1" dirty="0" smtClean="0">
                <a:latin typeface="Albertus" pitchFamily="34" charset="0"/>
              </a:rPr>
              <a:t/>
            </a:r>
            <a:br>
              <a:rPr lang="sr-Latn-ME" sz="2000" b="1" dirty="0" smtClean="0">
                <a:latin typeface="Albertus" pitchFamily="34" charset="0"/>
              </a:rPr>
            </a:br>
            <a:r>
              <a:rPr lang="sr-Latn-ME" sz="2000" b="1" dirty="0" smtClean="0">
                <a:latin typeface="Albertus" pitchFamily="34" charset="0"/>
              </a:rPr>
              <a:t>baza</a:t>
            </a:r>
            <a:r>
              <a:rPr lang="sr-Latn-ME" sz="2000" b="1" dirty="0">
                <a:latin typeface="Albertus" pitchFamily="34" charset="0"/>
              </a:rPr>
              <a:t>, oni koji su odgovorili, N(KPD)=</a:t>
            </a:r>
            <a:r>
              <a:rPr lang="sr-Latn-ME" sz="2000" b="1" dirty="0" smtClean="0">
                <a:latin typeface="Albertus" pitchFamily="34" charset="0"/>
              </a:rPr>
              <a:t>273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6038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78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latin typeface="Albertus" pitchFamily="34" charset="0"/>
              </a:rPr>
              <a:t>Ukoliko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postoji</a:t>
            </a:r>
            <a:r>
              <a:rPr lang="en-US" sz="2000" b="1" dirty="0">
                <a:latin typeface="Albertus" pitchFamily="34" charset="0"/>
              </a:rPr>
              <a:t>, </a:t>
            </a:r>
            <a:r>
              <a:rPr lang="en-US" sz="2000" b="1" dirty="0" err="1">
                <a:latin typeface="Albertus" pitchFamily="34" charset="0"/>
              </a:rPr>
              <a:t>na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koji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na</a:t>
            </a:r>
            <a:r>
              <a:rPr lang="sr-Latn-ME" sz="2000" b="1" dirty="0" smtClean="0">
                <a:latin typeface="Albertus" pitchFamily="34" charset="0"/>
              </a:rPr>
              <a:t>č</a:t>
            </a:r>
            <a:r>
              <a:rPr lang="en-US" sz="2000" b="1" dirty="0" smtClean="0">
                <a:latin typeface="Albertus" pitchFamily="34" charset="0"/>
              </a:rPr>
              <a:t>in </a:t>
            </a:r>
            <a:r>
              <a:rPr lang="en-US" sz="2000" b="1" dirty="0" err="1">
                <a:latin typeface="Albertus" pitchFamily="34" charset="0"/>
              </a:rPr>
              <a:t>procjenjujete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njenu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dostupnost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044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03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 smtClean="0">
                <a:latin typeface="Albertus" pitchFamily="34" charset="0"/>
              </a:rPr>
              <a:t>imate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radnu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knji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err="1" smtClean="0">
                <a:latin typeface="Albertus" pitchFamily="34" charset="0"/>
              </a:rPr>
              <a:t>icu</a:t>
            </a:r>
            <a:r>
              <a:rPr lang="en-US" sz="2000" b="1" dirty="0" smtClean="0">
                <a:latin typeface="Albertus" pitchFamily="34" charset="0"/>
              </a:rPr>
              <a:t>?</a:t>
            </a:r>
            <a:r>
              <a:rPr lang="sr-Latn-ME" sz="2000" b="1" dirty="0">
                <a:latin typeface="Albertus" pitchFamily="34" charset="0"/>
              </a:rPr>
              <a:t/>
            </a:r>
            <a:br>
              <a:rPr lang="sr-Latn-ME" sz="2000" b="1" dirty="0">
                <a:latin typeface="Albertus" pitchFamily="34" charset="0"/>
              </a:rPr>
            </a:br>
            <a:r>
              <a:rPr lang="sr-Latn-ME" sz="2000" b="1" dirty="0">
                <a:latin typeface="Albertus" pitchFamily="34" charset="0"/>
              </a:rPr>
              <a:t>baza, oni koji su odgovorili, N(KPD)=</a:t>
            </a:r>
            <a:r>
              <a:rPr lang="sr-Latn-ME" sz="2000" b="1" dirty="0" smtClean="0">
                <a:latin typeface="Albertus" pitchFamily="34" charset="0"/>
              </a:rPr>
              <a:t>280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4655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62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lbertus" pitchFamily="34" charset="0"/>
              </a:rPr>
              <a:t>Na </a:t>
            </a:r>
            <a:r>
              <a:rPr lang="en-US" sz="2000" b="1" dirty="0" err="1" smtClean="0">
                <a:latin typeface="Albertus" pitchFamily="34" charset="0"/>
              </a:rPr>
              <a:t>izdr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err="1" smtClean="0">
                <a:latin typeface="Albertus" pitchFamily="34" charset="0"/>
              </a:rPr>
              <a:t>avanju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kazne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zatvora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sam</a:t>
            </a:r>
            <a:r>
              <a:rPr lang="en-US" sz="2000" b="1" dirty="0" smtClean="0">
                <a:latin typeface="Albertus" pitchFamily="34" charset="0"/>
              </a:rPr>
              <a:t>: </a:t>
            </a:r>
            <a:r>
              <a:rPr lang="sr-Latn-ME" sz="2000" b="1" dirty="0" smtClean="0">
                <a:latin typeface="Albertus" pitchFamily="34" charset="0"/>
              </a:rPr>
              <a:t>baza</a:t>
            </a:r>
            <a:r>
              <a:rPr lang="sr-Latn-ME" sz="2000" b="1" dirty="0">
                <a:latin typeface="Albertus" pitchFamily="34" charset="0"/>
              </a:rPr>
              <a:t>, oni koji su odgovorili, N(KPD)=</a:t>
            </a:r>
            <a:r>
              <a:rPr lang="sr-Latn-ME" sz="2000" b="1" dirty="0" smtClean="0">
                <a:latin typeface="Albertus" pitchFamily="34" charset="0"/>
              </a:rPr>
              <a:t>278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4652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ME" sz="2800" dirty="0" smtClean="0">
                <a:solidFill>
                  <a:srgbClr val="FF0000"/>
                </a:solidFill>
                <a:latin typeface="Albertus" pitchFamily="34" charset="0"/>
              </a:rPr>
              <a:t>Stavovi</a:t>
            </a:r>
            <a:endParaRPr lang="en-US" sz="2800" dirty="0">
              <a:solidFill>
                <a:srgbClr val="FF0000"/>
              </a:solidFill>
              <a:latin typeface="Albertu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latin typeface="Albertus" pitchFamily="34" charset="0"/>
              </a:rPr>
              <a:t>Tokom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boravka</a:t>
            </a:r>
            <a:r>
              <a:rPr lang="en-US" sz="2000" b="1" dirty="0">
                <a:latin typeface="Albertus" pitchFamily="34" charset="0"/>
              </a:rPr>
              <a:t> u </a:t>
            </a:r>
            <a:r>
              <a:rPr lang="en-US" sz="2000" b="1" dirty="0" err="1">
                <a:latin typeface="Albertus" pitchFamily="34" charset="0"/>
              </a:rPr>
              <a:t>zatvoru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izgubio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sam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mnoge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kontakte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sa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ljudima</a:t>
            </a:r>
            <a:r>
              <a:rPr lang="en-US" sz="2000" b="1" dirty="0">
                <a:latin typeface="Albertus" pitchFamily="34" charset="0"/>
              </a:rPr>
              <a:t>.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3733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52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err="1" smtClean="0">
                <a:latin typeface="Albertus" pitchFamily="34" charset="0"/>
              </a:rPr>
              <a:t>Dr</a:t>
            </a:r>
            <a:r>
              <a:rPr lang="sr-Latn-ME" sz="2000" b="1" dirty="0">
                <a:latin typeface="Albertus" pitchFamily="34" charset="0"/>
              </a:rPr>
              <a:t>ž</a:t>
            </a:r>
            <a:r>
              <a:rPr lang="en-US" sz="2000" b="1" dirty="0" err="1" smtClean="0">
                <a:latin typeface="Albertus" pitchFamily="34" charset="0"/>
              </a:rPr>
              <a:t>avne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institucije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sr-Latn-ME" sz="2000" b="1" dirty="0" smtClean="0">
                <a:latin typeface="Albertus" pitchFamily="34" charset="0"/>
              </a:rPr>
              <a:t>ć</a:t>
            </a:r>
            <a:r>
              <a:rPr lang="en-US" sz="2000" b="1" dirty="0" smtClean="0">
                <a:latin typeface="Albertus" pitchFamily="34" charset="0"/>
              </a:rPr>
              <a:t>e </a:t>
            </a:r>
            <a:r>
              <a:rPr lang="en-US" sz="2000" b="1" dirty="0">
                <a:latin typeface="Albertus" pitchFamily="34" charset="0"/>
              </a:rPr>
              <a:t>mi </a:t>
            </a:r>
            <a:r>
              <a:rPr lang="en-US" sz="2000" b="1" dirty="0" err="1" smtClean="0">
                <a:latin typeface="Albertus" pitchFamily="34" charset="0"/>
              </a:rPr>
              <a:t>pru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err="1" smtClean="0">
                <a:latin typeface="Albertus" pitchFamily="34" charset="0"/>
              </a:rPr>
              <a:t>iti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potrebnu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podr</a:t>
            </a:r>
            <a:r>
              <a:rPr lang="sr-Latn-ME" sz="2000" b="1" dirty="0" smtClean="0">
                <a:latin typeface="Albertus" pitchFamily="34" charset="0"/>
              </a:rPr>
              <a:t>š</a:t>
            </a:r>
            <a:r>
              <a:rPr lang="en-US" sz="2000" b="1" dirty="0" err="1" smtClean="0">
                <a:latin typeface="Albertus" pitchFamily="34" charset="0"/>
              </a:rPr>
              <a:t>ku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nakon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izlaska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iz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zatvora</a:t>
            </a:r>
            <a:r>
              <a:rPr lang="en-US" sz="2000" b="1" dirty="0">
                <a:latin typeface="Albertus" pitchFamily="34" charset="0"/>
              </a:rPr>
              <a:t>.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919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08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err="1">
                <a:latin typeface="Albertus" pitchFamily="34" charset="0"/>
              </a:rPr>
              <a:t>Tokom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boravka</a:t>
            </a:r>
            <a:r>
              <a:rPr lang="en-US" sz="2000" b="1" dirty="0">
                <a:latin typeface="Albertus" pitchFamily="34" charset="0"/>
              </a:rPr>
              <a:t> u </a:t>
            </a:r>
            <a:r>
              <a:rPr lang="en-US" sz="2000" b="1" dirty="0" err="1">
                <a:latin typeface="Albertus" pitchFamily="34" charset="0"/>
              </a:rPr>
              <a:t>zatvoru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stekao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sam</a:t>
            </a:r>
            <a:r>
              <a:rPr lang="en-US" sz="2000" b="1" dirty="0">
                <a:latin typeface="Albertus" pitchFamily="34" charset="0"/>
              </a:rPr>
              <a:t> nova </a:t>
            </a:r>
            <a:r>
              <a:rPr lang="en-US" sz="2000" b="1" dirty="0" err="1">
                <a:latin typeface="Albertus" pitchFamily="34" charset="0"/>
              </a:rPr>
              <a:t>znanja</a:t>
            </a:r>
            <a:r>
              <a:rPr lang="en-US" sz="2000" b="1" dirty="0">
                <a:latin typeface="Albertus" pitchFamily="34" charset="0"/>
              </a:rPr>
              <a:t> i </a:t>
            </a:r>
            <a:r>
              <a:rPr lang="en-US" sz="2000" b="1" dirty="0" err="1" smtClean="0">
                <a:latin typeface="Albertus" pitchFamily="34" charset="0"/>
              </a:rPr>
              <a:t>vje</a:t>
            </a:r>
            <a:r>
              <a:rPr lang="sr-Latn-ME" sz="2000" b="1" dirty="0" smtClean="0">
                <a:latin typeface="Albertus" pitchFamily="34" charset="0"/>
              </a:rPr>
              <a:t>š</a:t>
            </a:r>
            <a:r>
              <a:rPr lang="en-US" sz="2000" b="1" dirty="0" smtClean="0">
                <a:latin typeface="Albertus" pitchFamily="34" charset="0"/>
              </a:rPr>
              <a:t>tine </a:t>
            </a:r>
            <a:r>
              <a:rPr lang="en-US" sz="2000" b="1" dirty="0" err="1">
                <a:latin typeface="Albertus" pitchFamily="34" charset="0"/>
              </a:rPr>
              <a:t>koje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sr-Latn-ME" sz="2000" b="1" dirty="0" smtClean="0">
                <a:latin typeface="Albertus" pitchFamily="34" charset="0"/>
              </a:rPr>
              <a:t>ć</a:t>
            </a:r>
            <a:r>
              <a:rPr lang="en-US" sz="2000" b="1" dirty="0" smtClean="0">
                <a:latin typeface="Albertus" pitchFamily="34" charset="0"/>
              </a:rPr>
              <a:t>e </a:t>
            </a:r>
            <a:r>
              <a:rPr lang="en-US" sz="2000" b="1" dirty="0">
                <a:latin typeface="Albertus" pitchFamily="34" charset="0"/>
              </a:rPr>
              <a:t>mi </a:t>
            </a:r>
            <a:r>
              <a:rPr lang="en-US" sz="2000" b="1" dirty="0" err="1">
                <a:latin typeface="Albertus" pitchFamily="34" charset="0"/>
              </a:rPr>
              <a:t>biti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korisne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kada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iza</a:t>
            </a:r>
            <a:r>
              <a:rPr lang="sr-Latn-ME" sz="2000" b="1" dirty="0" smtClean="0">
                <a:latin typeface="Albertus" pitchFamily="34" charset="0"/>
              </a:rPr>
              <a:t>đ</a:t>
            </a:r>
            <a:r>
              <a:rPr lang="en-US" sz="2000" b="1" dirty="0" err="1" smtClean="0">
                <a:latin typeface="Albertus" pitchFamily="34" charset="0"/>
              </a:rPr>
              <a:t>em</a:t>
            </a:r>
            <a:r>
              <a:rPr lang="en-US" sz="2000" b="1" dirty="0">
                <a:latin typeface="Albertus" pitchFamily="34" charset="0"/>
              </a:rPr>
              <a:t>.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1669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00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latin typeface="Albertus" pitchFamily="34" charset="0"/>
              </a:rPr>
              <a:t>Nakon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izlaska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iz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zatvora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smtClean="0">
                <a:latin typeface="Albertus" pitchFamily="34" charset="0"/>
              </a:rPr>
              <a:t>bi</a:t>
            </a:r>
            <a:r>
              <a:rPr lang="sr-Latn-ME" sz="2000" b="1" dirty="0" smtClean="0">
                <a:latin typeface="Albertus" pitchFamily="34" charset="0"/>
              </a:rPr>
              <a:t>ć</a:t>
            </a:r>
            <a:r>
              <a:rPr lang="en-US" sz="2000" b="1" dirty="0" smtClean="0">
                <a:latin typeface="Albertus" pitchFamily="34" charset="0"/>
              </a:rPr>
              <a:t>u </a:t>
            </a:r>
            <a:r>
              <a:rPr lang="en-US" sz="2000" b="1" dirty="0" err="1">
                <a:latin typeface="Albertus" pitchFamily="34" charset="0"/>
              </a:rPr>
              <a:t>na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sr-Latn-ME" sz="2000" b="1" dirty="0" smtClean="0">
                <a:latin typeface="Albertus" pitchFamily="34" charset="0"/>
              </a:rPr>
              <a:t>„</a:t>
            </a:r>
            <a:r>
              <a:rPr lang="en-US" sz="2000" b="1" dirty="0" err="1" smtClean="0">
                <a:latin typeface="Albertus" pitchFamily="34" charset="0"/>
              </a:rPr>
              <a:t>meti</a:t>
            </a:r>
            <a:r>
              <a:rPr lang="sr-Latn-ME" sz="2000" b="1" dirty="0" smtClean="0">
                <a:latin typeface="Albertus" pitchFamily="34" charset="0"/>
              </a:rPr>
              <a:t>“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policije</a:t>
            </a:r>
            <a:r>
              <a:rPr lang="en-US" sz="2000" b="1" dirty="0">
                <a:latin typeface="Albertus" pitchFamily="34" charset="0"/>
              </a:rPr>
              <a:t>.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4790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01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latin typeface="Albertus" pitchFamily="34" charset="0"/>
              </a:rPr>
              <a:t>Nakon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izlaska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iz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zatvora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smtClean="0">
                <a:latin typeface="Albertus" pitchFamily="34" charset="0"/>
              </a:rPr>
              <a:t>ne</a:t>
            </a:r>
            <a:r>
              <a:rPr lang="sr-Latn-ME" sz="2000" b="1" dirty="0" smtClean="0">
                <a:latin typeface="Albertus" pitchFamily="34" charset="0"/>
              </a:rPr>
              <a:t>ć</a:t>
            </a:r>
            <a:r>
              <a:rPr lang="en-US" sz="2000" b="1" dirty="0" smtClean="0">
                <a:latin typeface="Albertus" pitchFamily="34" charset="0"/>
              </a:rPr>
              <a:t>u </a:t>
            </a:r>
            <a:r>
              <a:rPr lang="en-US" sz="2000" b="1" dirty="0" err="1">
                <a:latin typeface="Albertus" pitchFamily="34" charset="0"/>
              </a:rPr>
              <a:t>imati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gdje</a:t>
            </a:r>
            <a:r>
              <a:rPr lang="en-US" sz="2000" b="1" dirty="0">
                <a:latin typeface="Albertus" pitchFamily="34" charset="0"/>
              </a:rPr>
              <a:t> da 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err="1" smtClean="0">
                <a:latin typeface="Albertus" pitchFamily="34" charset="0"/>
              </a:rPr>
              <a:t>ivim</a:t>
            </a:r>
            <a:r>
              <a:rPr lang="en-US" sz="2000" b="1" dirty="0">
                <a:latin typeface="Albertus" pitchFamily="34" charset="0"/>
              </a:rPr>
              <a:t>.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5889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7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latin typeface="Albertus" pitchFamily="34" charset="0"/>
              </a:rPr>
              <a:t>Cijeli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err="1" smtClean="0">
                <a:latin typeface="Albertus" pitchFamily="34" charset="0"/>
              </a:rPr>
              <a:t>ivot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sr-Latn-ME" sz="2000" b="1" dirty="0">
                <a:latin typeface="Albertus" pitchFamily="34" charset="0"/>
              </a:rPr>
              <a:t>ć</a:t>
            </a:r>
            <a:r>
              <a:rPr lang="en-US" sz="2000" b="1" dirty="0" smtClean="0">
                <a:latin typeface="Albertus" pitchFamily="34" charset="0"/>
              </a:rPr>
              <a:t>u </a:t>
            </a:r>
            <a:r>
              <a:rPr lang="en-US" sz="2000" b="1" dirty="0" err="1">
                <a:latin typeface="Albertus" pitchFamily="34" charset="0"/>
              </a:rPr>
              <a:t>nositi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etiketu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sr-Latn-ME" sz="2000" b="1" dirty="0" smtClean="0">
                <a:latin typeface="Albertus" pitchFamily="34" charset="0"/>
              </a:rPr>
              <a:t>„r</a:t>
            </a:r>
            <a:r>
              <a:rPr lang="en-US" sz="2000" b="1" dirty="0" err="1" smtClean="0">
                <a:latin typeface="Albertus" pitchFamily="34" charset="0"/>
              </a:rPr>
              <a:t>obija</a:t>
            </a:r>
            <a:r>
              <a:rPr lang="sr-Latn-ME" sz="2000" b="1" dirty="0" smtClean="0">
                <a:latin typeface="Albertus" pitchFamily="34" charset="0"/>
              </a:rPr>
              <a:t>š</a:t>
            </a:r>
            <a:r>
              <a:rPr lang="en-US" sz="2000" b="1" dirty="0" smtClean="0">
                <a:latin typeface="Albertus" pitchFamily="34" charset="0"/>
              </a:rPr>
              <a:t>a</a:t>
            </a:r>
            <a:r>
              <a:rPr lang="sr-Latn-ME" sz="2000" b="1" dirty="0" smtClean="0">
                <a:latin typeface="Albertus" pitchFamily="34" charset="0"/>
              </a:rPr>
              <a:t>“</a:t>
            </a:r>
            <a:r>
              <a:rPr lang="en-US" sz="2000" b="1" dirty="0" smtClean="0">
                <a:latin typeface="Albertus" pitchFamily="34" charset="0"/>
              </a:rPr>
              <a:t>.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3947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lbertus" pitchFamily="34" charset="0"/>
              </a:rPr>
              <a:t>Istra</a:t>
            </a:r>
            <a:r>
              <a:rPr lang="sr-Latn-ME" sz="2800" dirty="0" smtClean="0">
                <a:solidFill>
                  <a:srgbClr val="FF0000"/>
                </a:solidFill>
                <a:latin typeface="Albertus" pitchFamily="34" charset="0"/>
              </a:rPr>
              <a:t>živanje stavova zatvorenika</a:t>
            </a:r>
            <a:endParaRPr lang="en-US" sz="2800" dirty="0">
              <a:solidFill>
                <a:srgbClr val="FF0000"/>
              </a:solidFill>
              <a:latin typeface="Albertu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r-Latn-ME" sz="2800" dirty="0" smtClean="0">
                <a:latin typeface="Albertus" pitchFamily="34" charset="0"/>
              </a:rPr>
              <a:t>Istraživanje je sprovedeno </a:t>
            </a:r>
            <a:r>
              <a:rPr lang="en-US" sz="2800" dirty="0" err="1" smtClean="0">
                <a:latin typeface="Albertus" pitchFamily="34" charset="0"/>
              </a:rPr>
              <a:t>tokom</a:t>
            </a:r>
            <a:r>
              <a:rPr lang="en-US" sz="2800" dirty="0" smtClean="0">
                <a:latin typeface="Albertus" pitchFamily="34" charset="0"/>
              </a:rPr>
              <a:t> </a:t>
            </a:r>
            <a:r>
              <a:rPr lang="en-US" sz="2800" dirty="0" err="1" smtClean="0">
                <a:latin typeface="Albertus" pitchFamily="34" charset="0"/>
              </a:rPr>
              <a:t>marta</a:t>
            </a:r>
            <a:r>
              <a:rPr lang="sr-Latn-ME" sz="2800" dirty="0" smtClean="0">
                <a:latin typeface="Albertus" pitchFamily="34" charset="0"/>
              </a:rPr>
              <a:t> 2014. godine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Latn-ME" sz="2800" dirty="0" smtClean="0">
                <a:latin typeface="Albertus" pitchFamily="34" charset="0"/>
              </a:rPr>
              <a:t>U istraživanju je učestvovalo:</a:t>
            </a:r>
          </a:p>
          <a:p>
            <a:pPr>
              <a:lnSpc>
                <a:spcPct val="150000"/>
              </a:lnSpc>
            </a:pPr>
            <a:r>
              <a:rPr lang="sr-Latn-ME" sz="2800" dirty="0" smtClean="0">
                <a:solidFill>
                  <a:srgbClr val="FF0000"/>
                </a:solidFill>
                <a:latin typeface="Albertus" pitchFamily="34" charset="0"/>
              </a:rPr>
              <a:t>283</a:t>
            </a:r>
            <a:r>
              <a:rPr lang="sr-Latn-ME" sz="2800" dirty="0" smtClean="0">
                <a:latin typeface="Albertus" pitchFamily="34" charset="0"/>
              </a:rPr>
              <a:t> zatvorenika KPD </a:t>
            </a:r>
          </a:p>
          <a:p>
            <a:pPr>
              <a:lnSpc>
                <a:spcPct val="150000"/>
              </a:lnSpc>
            </a:pPr>
            <a:r>
              <a:rPr lang="sr-Latn-ME" sz="2800" dirty="0" smtClean="0">
                <a:solidFill>
                  <a:srgbClr val="FF0000"/>
                </a:solidFill>
                <a:latin typeface="Albertus" pitchFamily="34" charset="0"/>
              </a:rPr>
              <a:t>8</a:t>
            </a:r>
            <a:r>
              <a:rPr lang="sr-Latn-ME" sz="2800" dirty="0" smtClean="0">
                <a:latin typeface="Albertus" pitchFamily="34" charset="0"/>
              </a:rPr>
              <a:t> zatvorenica</a:t>
            </a:r>
          </a:p>
          <a:p>
            <a:pPr>
              <a:lnSpc>
                <a:spcPct val="150000"/>
              </a:lnSpc>
            </a:pPr>
            <a:r>
              <a:rPr lang="sr-Latn-ME" sz="2800" dirty="0" smtClean="0">
                <a:solidFill>
                  <a:srgbClr val="FF0000"/>
                </a:solidFill>
                <a:latin typeface="Albertus" pitchFamily="34" charset="0"/>
              </a:rPr>
              <a:t>25</a:t>
            </a:r>
            <a:r>
              <a:rPr lang="sr-Latn-ME" sz="2800" dirty="0" smtClean="0">
                <a:latin typeface="Albertus" pitchFamily="34" charset="0"/>
              </a:rPr>
              <a:t> zatvorenika Zatvora u Bijelom Polju</a:t>
            </a:r>
          </a:p>
          <a:p>
            <a:endParaRPr lang="en-US" sz="2800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b="1" dirty="0">
                <a:latin typeface="Albertus" pitchFamily="34" charset="0"/>
              </a:rPr>
              <a:t>Č</a:t>
            </a:r>
            <a:r>
              <a:rPr lang="en-US" sz="2000" b="1" dirty="0" err="1" smtClean="0">
                <a:latin typeface="Albertus" pitchFamily="34" charset="0"/>
              </a:rPr>
              <a:t>im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poslodavci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saznaju</a:t>
            </a:r>
            <a:r>
              <a:rPr lang="en-US" sz="2000" b="1" dirty="0">
                <a:latin typeface="Albertus" pitchFamily="34" charset="0"/>
              </a:rPr>
              <a:t> da </a:t>
            </a:r>
            <a:r>
              <a:rPr lang="en-US" sz="2000" b="1" dirty="0" err="1">
                <a:latin typeface="Albertus" pitchFamily="34" charset="0"/>
              </a:rPr>
              <a:t>sam</a:t>
            </a:r>
            <a:r>
              <a:rPr lang="en-US" sz="2000" b="1" dirty="0">
                <a:latin typeface="Albertus" pitchFamily="34" charset="0"/>
              </a:rPr>
              <a:t> bio u </a:t>
            </a:r>
            <a:r>
              <a:rPr lang="en-US" sz="2000" b="1" dirty="0" err="1">
                <a:latin typeface="Albertus" pitchFamily="34" charset="0"/>
              </a:rPr>
              <a:t>zatvoru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smtClean="0">
                <a:latin typeface="Albertus" pitchFamily="34" charset="0"/>
              </a:rPr>
              <a:t>ne</a:t>
            </a:r>
            <a:r>
              <a:rPr lang="sr-Latn-ME" sz="2000" b="1" dirty="0" smtClean="0">
                <a:latin typeface="Albertus" pitchFamily="34" charset="0"/>
              </a:rPr>
              <a:t>ć</a:t>
            </a:r>
            <a:r>
              <a:rPr lang="en-US" sz="2000" b="1" dirty="0" smtClean="0">
                <a:latin typeface="Albertus" pitchFamily="34" charset="0"/>
              </a:rPr>
              <a:t>e </a:t>
            </a:r>
            <a:r>
              <a:rPr lang="en-US" sz="2000" b="1" dirty="0">
                <a:latin typeface="Albertus" pitchFamily="34" charset="0"/>
              </a:rPr>
              <a:t>me </a:t>
            </a:r>
            <a:r>
              <a:rPr lang="en-US" sz="2000" b="1" dirty="0" err="1">
                <a:latin typeface="Albertus" pitchFamily="34" charset="0"/>
              </a:rPr>
              <a:t>zaposliti</a:t>
            </a:r>
            <a:r>
              <a:rPr lang="en-US" sz="2000" b="1" dirty="0">
                <a:latin typeface="Albertus" pitchFamily="34" charset="0"/>
              </a:rPr>
              <a:t>.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5115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86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>
                <a:latin typeface="Albertus" pitchFamily="34" charset="0"/>
              </a:rPr>
              <a:t>Nastoja</a:t>
            </a:r>
            <a:r>
              <a:rPr lang="sr-Latn-ME" sz="2000" b="1" dirty="0" smtClean="0">
                <a:latin typeface="Albertus" pitchFamily="34" charset="0"/>
              </a:rPr>
              <a:t>ć</a:t>
            </a:r>
            <a:r>
              <a:rPr lang="en-US" sz="2000" b="1" dirty="0" smtClean="0">
                <a:latin typeface="Albertus" pitchFamily="34" charset="0"/>
              </a:rPr>
              <a:t>u </a:t>
            </a:r>
            <a:r>
              <a:rPr lang="en-US" sz="2000" b="1" dirty="0">
                <a:latin typeface="Albertus" pitchFamily="34" charset="0"/>
              </a:rPr>
              <a:t>da ne </a:t>
            </a:r>
            <a:r>
              <a:rPr lang="en-US" sz="2000" b="1" dirty="0" err="1">
                <a:latin typeface="Albertus" pitchFamily="34" charset="0"/>
              </a:rPr>
              <a:t>ponovim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gre</a:t>
            </a:r>
            <a:r>
              <a:rPr lang="sr-Latn-ME" sz="2000" b="1" dirty="0" smtClean="0">
                <a:latin typeface="Albertus" pitchFamily="34" charset="0"/>
              </a:rPr>
              <a:t>š</a:t>
            </a:r>
            <a:r>
              <a:rPr lang="en-US" sz="2000" b="1" dirty="0" err="1" smtClean="0">
                <a:latin typeface="Albertus" pitchFamily="34" charset="0"/>
              </a:rPr>
              <a:t>ke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koje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su</a:t>
            </a:r>
            <a:r>
              <a:rPr lang="en-US" sz="2000" b="1" dirty="0">
                <a:latin typeface="Albertus" pitchFamily="34" charset="0"/>
              </a:rPr>
              <a:t> me </a:t>
            </a:r>
            <a:r>
              <a:rPr lang="en-US" sz="2000" b="1" dirty="0" err="1">
                <a:latin typeface="Albertus" pitchFamily="34" charset="0"/>
              </a:rPr>
              <a:t>odvele</a:t>
            </a:r>
            <a:r>
              <a:rPr lang="en-US" sz="2000" b="1" dirty="0">
                <a:latin typeface="Albertus" pitchFamily="34" charset="0"/>
              </a:rPr>
              <a:t> u </a:t>
            </a:r>
            <a:r>
              <a:rPr lang="en-US" sz="2000" b="1" dirty="0" err="1">
                <a:latin typeface="Albertus" pitchFamily="34" charset="0"/>
              </a:rPr>
              <a:t>zatvor</a:t>
            </a:r>
            <a:r>
              <a:rPr lang="en-US" sz="2000" b="1" dirty="0">
                <a:latin typeface="Albertus" pitchFamily="34" charset="0"/>
              </a:rPr>
              <a:t>.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3599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41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sz="2800" dirty="0" smtClean="0">
                <a:solidFill>
                  <a:srgbClr val="FF0000"/>
                </a:solidFill>
                <a:latin typeface="Albertus" pitchFamily="34" charset="0"/>
              </a:rPr>
              <a:t>Percepcija uslova</a:t>
            </a:r>
            <a:endParaRPr lang="en-US" sz="2800" dirty="0">
              <a:solidFill>
                <a:srgbClr val="FF0000"/>
              </a:solidFill>
              <a:latin typeface="Albertu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sr-Latn-ME" sz="2200" dirty="0" smtClean="0">
                <a:latin typeface="Albertus" pitchFamily="34" charset="0"/>
              </a:rPr>
              <a:t>Većina soba je sa do 6 kreveta, ali postoje prenatrpane sobe</a:t>
            </a:r>
          </a:p>
          <a:p>
            <a:pPr>
              <a:lnSpc>
                <a:spcPct val="150000"/>
              </a:lnSpc>
            </a:pPr>
            <a:r>
              <a:rPr lang="sr-Latn-ME" sz="2200" dirty="0" smtClean="0">
                <a:latin typeface="Albertus" pitchFamily="34" charset="0"/>
              </a:rPr>
              <a:t>Grijanje je obezbijeđeno u skoro svim sobama, dok hlađenje nije obezbijeđeno</a:t>
            </a:r>
          </a:p>
          <a:p>
            <a:pPr>
              <a:lnSpc>
                <a:spcPct val="150000"/>
              </a:lnSpc>
            </a:pPr>
            <a:r>
              <a:rPr lang="sr-Latn-ME" sz="2200" dirty="0" smtClean="0">
                <a:latin typeface="Albertus" pitchFamily="34" charset="0"/>
              </a:rPr>
              <a:t>Postoje sektori u kojima nije obezbijeđen stalni pristup toploj vodi</a:t>
            </a:r>
          </a:p>
          <a:p>
            <a:pPr>
              <a:lnSpc>
                <a:spcPct val="150000"/>
              </a:lnSpc>
            </a:pPr>
            <a:r>
              <a:rPr lang="sr-Latn-ME" sz="2200" dirty="0" smtClean="0">
                <a:latin typeface="Albertus" pitchFamily="34" charset="0"/>
              </a:rPr>
              <a:t>Podijeljeno je mišljenje o uslovima za obavljanje fizičkih aktivnosti, kao i čistoćom zajedničkih prostorija</a:t>
            </a:r>
          </a:p>
          <a:p>
            <a:pPr>
              <a:lnSpc>
                <a:spcPct val="150000"/>
              </a:lnSpc>
            </a:pPr>
            <a:r>
              <a:rPr lang="sr-Latn-ME" sz="2200" dirty="0" smtClean="0">
                <a:latin typeface="Albertus" pitchFamily="34" charset="0"/>
              </a:rPr>
              <a:t>Dio ispitanika izražava sumnju da se na mjestima koja nisu pokrivena video nadzorom primjenjuje prekomjerna sila</a:t>
            </a:r>
          </a:p>
          <a:p>
            <a:pPr>
              <a:lnSpc>
                <a:spcPct val="150000"/>
              </a:lnSpc>
            </a:pPr>
            <a:r>
              <a:rPr lang="sr-Latn-ME" sz="2200" dirty="0" smtClean="0">
                <a:latin typeface="Albertus" pitchFamily="34" charset="0"/>
              </a:rPr>
              <a:t>U samim uslovima postoji mali pomak u odnosu na prethodno istraživanje sprovedeno od strane HRA i partnera.</a:t>
            </a:r>
          </a:p>
          <a:p>
            <a:endParaRPr lang="sr-Latn-ME" sz="2800" dirty="0" smtClean="0">
              <a:latin typeface="Albertus" pitchFamily="34" charset="0"/>
            </a:endParaRPr>
          </a:p>
          <a:p>
            <a:endParaRPr lang="sr-Latn-ME" sz="2800" dirty="0" smtClean="0">
              <a:latin typeface="Albertus" pitchFamily="34" charset="0"/>
            </a:endParaRPr>
          </a:p>
          <a:p>
            <a:endParaRPr lang="en-US" sz="2800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Albertus" pitchFamily="34" charset="0"/>
              </a:rPr>
              <a:t>Sa </a:t>
            </a:r>
            <a:r>
              <a:rPr lang="en-US" sz="2000" b="1" dirty="0" err="1">
                <a:latin typeface="Albertus" pitchFamily="34" charset="0"/>
              </a:rPr>
              <a:t>koliko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osoba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djelite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sobu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589717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29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imate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grijanje</a:t>
            </a:r>
            <a:r>
              <a:rPr lang="en-US" sz="2000" b="1" dirty="0">
                <a:latin typeface="Albertus" pitchFamily="34" charset="0"/>
              </a:rPr>
              <a:t> u </a:t>
            </a:r>
            <a:r>
              <a:rPr lang="en-US" sz="2000" b="1" dirty="0" err="1">
                <a:latin typeface="Albertus" pitchFamily="34" charset="0"/>
              </a:rPr>
              <a:t>sobi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2421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27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uvijek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imate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toplu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vodu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8997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06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ste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zadovoljni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mogu</a:t>
            </a:r>
            <a:r>
              <a:rPr lang="sr-Latn-ME" sz="2000" b="1" dirty="0" smtClean="0">
                <a:latin typeface="Albertus" pitchFamily="34" charset="0"/>
              </a:rPr>
              <a:t>ć</a:t>
            </a:r>
            <a:r>
              <a:rPr lang="en-US" sz="2000" b="1" dirty="0" err="1" smtClean="0">
                <a:latin typeface="Albertus" pitchFamily="34" charset="0"/>
              </a:rPr>
              <a:t>nostima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odr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err="1" smtClean="0">
                <a:latin typeface="Albertus" pitchFamily="34" charset="0"/>
              </a:rPr>
              <a:t>avanje</a:t>
            </a:r>
            <a:r>
              <a:rPr lang="en-US" sz="2000" b="1" dirty="0" smtClean="0">
                <a:latin typeface="Albertus" pitchFamily="34" charset="0"/>
              </a:rPr>
              <a:t> li</a:t>
            </a:r>
            <a:r>
              <a:rPr lang="sr-Latn-ME" sz="2000" b="1" dirty="0" smtClean="0">
                <a:latin typeface="Albertus" pitchFamily="34" charset="0"/>
              </a:rPr>
              <a:t>č</a:t>
            </a:r>
            <a:r>
              <a:rPr lang="en-US" sz="2000" b="1" dirty="0" smtClean="0">
                <a:latin typeface="Albertus" pitchFamily="34" charset="0"/>
              </a:rPr>
              <a:t>ne </a:t>
            </a:r>
            <a:r>
              <a:rPr lang="en-US" sz="2000" b="1" dirty="0" err="1">
                <a:latin typeface="Albertus" pitchFamily="34" charset="0"/>
              </a:rPr>
              <a:t>higijene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307531"/>
              </p:ext>
            </p:extLst>
          </p:nvPr>
        </p:nvGraphicFramePr>
        <p:xfrm>
          <a:off x="457200" y="1600200"/>
          <a:ext cx="8507288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61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ste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zadovoljni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sr-Latn-ME" sz="2000" b="1" dirty="0" smtClean="0">
                <a:latin typeface="Albertus" pitchFamily="34" charset="0"/>
              </a:rPr>
              <a:t>č</a:t>
            </a:r>
            <a:r>
              <a:rPr lang="en-US" sz="2000" b="1" dirty="0" err="1" smtClean="0">
                <a:latin typeface="Albertus" pitchFamily="34" charset="0"/>
              </a:rPr>
              <a:t>isto</a:t>
            </a:r>
            <a:r>
              <a:rPr lang="sr-Latn-ME" sz="2000" b="1" dirty="0" smtClean="0">
                <a:latin typeface="Albertus" pitchFamily="34" charset="0"/>
              </a:rPr>
              <a:t>ć</a:t>
            </a:r>
            <a:r>
              <a:rPr lang="en-US" sz="2000" b="1" dirty="0" err="1" smtClean="0">
                <a:latin typeface="Albertus" pitchFamily="34" charset="0"/>
              </a:rPr>
              <a:t>om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>
                <a:latin typeface="Albertus" pitchFamily="34" charset="0"/>
              </a:rPr>
              <a:t>u </a:t>
            </a:r>
            <a:r>
              <a:rPr lang="en-US" sz="2000" b="1" dirty="0" err="1" smtClean="0">
                <a:latin typeface="Albertus" pitchFamily="34" charset="0"/>
              </a:rPr>
              <a:t>zajedni</a:t>
            </a:r>
            <a:r>
              <a:rPr lang="sr-Latn-ME" sz="2000" b="1" dirty="0" smtClean="0">
                <a:latin typeface="Albertus" pitchFamily="34" charset="0"/>
              </a:rPr>
              <a:t>č</a:t>
            </a:r>
            <a:r>
              <a:rPr lang="en-US" sz="2000" b="1" dirty="0" err="1" smtClean="0">
                <a:latin typeface="Albertus" pitchFamily="34" charset="0"/>
              </a:rPr>
              <a:t>kim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prostorijama</a:t>
            </a:r>
            <a:r>
              <a:rPr lang="en-US" sz="2000" b="1" dirty="0">
                <a:latin typeface="Albertus" pitchFamily="34" charset="0"/>
              </a:rPr>
              <a:t> (</a:t>
            </a:r>
            <a:r>
              <a:rPr lang="en-US" sz="2000" b="1" dirty="0" err="1">
                <a:latin typeface="Albertus" pitchFamily="34" charset="0"/>
              </a:rPr>
              <a:t>dnevni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boravak</a:t>
            </a:r>
            <a:r>
              <a:rPr lang="en-US" sz="2000" b="1" dirty="0">
                <a:latin typeface="Albertus" pitchFamily="34" charset="0"/>
              </a:rPr>
              <a:t>, </a:t>
            </a:r>
            <a:r>
              <a:rPr lang="en-US" sz="2000" b="1" dirty="0" err="1">
                <a:latin typeface="Albertus" pitchFamily="34" charset="0"/>
              </a:rPr>
              <a:t>hodnik</a:t>
            </a:r>
            <a:r>
              <a:rPr lang="en-US" sz="2000" b="1" dirty="0">
                <a:latin typeface="Albertus" pitchFamily="34" charset="0"/>
              </a:rPr>
              <a:t>, </a:t>
            </a:r>
            <a:r>
              <a:rPr lang="en-US" sz="2000" b="1" dirty="0" err="1" smtClean="0">
                <a:latin typeface="Albertus" pitchFamily="34" charset="0"/>
              </a:rPr>
              <a:t>trpezarija</a:t>
            </a:r>
            <a:r>
              <a:rPr lang="en-US" sz="2000" b="1" dirty="0" smtClean="0">
                <a:latin typeface="Albertus" pitchFamily="34" charset="0"/>
              </a:rPr>
              <a:t>)?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6461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18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ste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zadovoljni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prostorom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fizi</a:t>
            </a:r>
            <a:r>
              <a:rPr lang="sr-Latn-ME" sz="2000" b="1" dirty="0" smtClean="0">
                <a:latin typeface="Albertus" pitchFamily="34" charset="0"/>
              </a:rPr>
              <a:t>č</a:t>
            </a:r>
            <a:r>
              <a:rPr lang="en-US" sz="2000" b="1" dirty="0" err="1" smtClean="0">
                <a:latin typeface="Albertus" pitchFamily="34" charset="0"/>
              </a:rPr>
              <a:t>ke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aktivnosti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360031"/>
              </p:ext>
            </p:extLst>
          </p:nvPr>
        </p:nvGraphicFramePr>
        <p:xfrm>
          <a:off x="251520" y="1600200"/>
          <a:ext cx="8712968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05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ste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zadovoljni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kvalitetom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hrane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26930"/>
              </p:ext>
            </p:extLst>
          </p:nvPr>
        </p:nvGraphicFramePr>
        <p:xfrm>
          <a:off x="0" y="1600200"/>
          <a:ext cx="91440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75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lbertus" pitchFamily="34" charset="0"/>
              </a:rPr>
              <a:t>Percepcija</a:t>
            </a:r>
            <a:r>
              <a:rPr lang="en-US" sz="2800" dirty="0" smtClean="0">
                <a:solidFill>
                  <a:srgbClr val="FF0000"/>
                </a:solidFill>
                <a:latin typeface="Albertus" pitchFamily="34" charset="0"/>
              </a:rPr>
              <a:t> s</a:t>
            </a:r>
            <a:r>
              <a:rPr lang="sr-Latn-ME" sz="2800" dirty="0" smtClean="0">
                <a:solidFill>
                  <a:srgbClr val="FF0000"/>
                </a:solidFill>
                <a:latin typeface="Albertus" pitchFamily="34" charset="0"/>
              </a:rPr>
              <a:t>voje</a:t>
            </a:r>
            <a:r>
              <a:rPr lang="en-US" sz="2800" dirty="0" smtClean="0">
                <a:solidFill>
                  <a:srgbClr val="FF0000"/>
                </a:solidFill>
                <a:latin typeface="Albertus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lbertus" pitchFamily="34" charset="0"/>
              </a:rPr>
              <a:t>pozicije</a:t>
            </a:r>
            <a:r>
              <a:rPr lang="en-US" sz="2800" dirty="0" smtClean="0">
                <a:solidFill>
                  <a:srgbClr val="FF0000"/>
                </a:solidFill>
                <a:latin typeface="Albertus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lbertus" pitchFamily="34" charset="0"/>
              </a:rPr>
              <a:t>nakon</a:t>
            </a:r>
            <a:r>
              <a:rPr lang="en-US" sz="2800" dirty="0" smtClean="0">
                <a:solidFill>
                  <a:srgbClr val="FF0000"/>
                </a:solidFill>
                <a:latin typeface="Albertus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lbertus" pitchFamily="34" charset="0"/>
              </a:rPr>
              <a:t>odslu</a:t>
            </a:r>
            <a:r>
              <a:rPr lang="sr-Latn-ME" sz="2800" dirty="0" smtClean="0">
                <a:solidFill>
                  <a:srgbClr val="FF0000"/>
                </a:solidFill>
                <a:latin typeface="Albertus" pitchFamily="34" charset="0"/>
              </a:rPr>
              <a:t>ženja kazne</a:t>
            </a:r>
            <a:endParaRPr lang="en-US" sz="2800" dirty="0">
              <a:solidFill>
                <a:srgbClr val="FF0000"/>
              </a:solidFill>
              <a:latin typeface="Albertu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r-Latn-ME" sz="2000" dirty="0" smtClean="0">
                <a:latin typeface="Albertus" pitchFamily="34" charset="0"/>
              </a:rPr>
              <a:t>Većina percipira da je ostala bez značajnih kontakata</a:t>
            </a:r>
            <a:r>
              <a:rPr lang="en-US" sz="2000" dirty="0" smtClean="0">
                <a:latin typeface="Albertus" pitchFamily="34" charset="0"/>
              </a:rPr>
              <a:t> </a:t>
            </a:r>
            <a:r>
              <a:rPr lang="en-US" sz="2000" dirty="0" err="1" smtClean="0">
                <a:latin typeface="Albertus" pitchFamily="34" charset="0"/>
              </a:rPr>
              <a:t>tokom</a:t>
            </a:r>
            <a:r>
              <a:rPr lang="en-US" sz="2000" dirty="0" smtClean="0">
                <a:latin typeface="Albertus" pitchFamily="34" charset="0"/>
              </a:rPr>
              <a:t> </a:t>
            </a:r>
            <a:r>
              <a:rPr lang="en-US" sz="2000" dirty="0" err="1" smtClean="0">
                <a:latin typeface="Albertus" pitchFamily="34" charset="0"/>
              </a:rPr>
              <a:t>boravka</a:t>
            </a:r>
            <a:r>
              <a:rPr lang="en-US" sz="2000" dirty="0" smtClean="0">
                <a:latin typeface="Albertus" pitchFamily="34" charset="0"/>
              </a:rPr>
              <a:t> u </a:t>
            </a:r>
            <a:r>
              <a:rPr lang="en-US" sz="2000" dirty="0" err="1" smtClean="0">
                <a:latin typeface="Albertus" pitchFamily="34" charset="0"/>
              </a:rPr>
              <a:t>zatvoru</a:t>
            </a:r>
            <a:endParaRPr lang="sr-Latn-ME" sz="2000" dirty="0" smtClean="0">
              <a:latin typeface="Albertus" pitchFamily="34" charset="0"/>
            </a:endParaRPr>
          </a:p>
          <a:p>
            <a:pPr>
              <a:lnSpc>
                <a:spcPct val="150000"/>
              </a:lnSpc>
            </a:pPr>
            <a:r>
              <a:rPr lang="sr-Latn-ME" sz="2000" dirty="0" smtClean="0">
                <a:latin typeface="Albertus" pitchFamily="34" charset="0"/>
              </a:rPr>
              <a:t>Većina smatra da će</a:t>
            </a:r>
            <a:r>
              <a:rPr lang="en-US" sz="2000" dirty="0" smtClean="0">
                <a:latin typeface="Albertus" pitchFamily="34" charset="0"/>
              </a:rPr>
              <a:t> </a:t>
            </a:r>
            <a:r>
              <a:rPr lang="en-US" sz="2000" dirty="0" err="1" smtClean="0">
                <a:latin typeface="Albertus" pitchFamily="34" charset="0"/>
              </a:rPr>
              <a:t>nakon</a:t>
            </a:r>
            <a:r>
              <a:rPr lang="en-US" sz="2000" dirty="0" smtClean="0">
                <a:latin typeface="Albertus" pitchFamily="34" charset="0"/>
              </a:rPr>
              <a:t> </a:t>
            </a:r>
            <a:r>
              <a:rPr lang="en-US" sz="2000" dirty="0" err="1" smtClean="0">
                <a:latin typeface="Albertus" pitchFamily="34" charset="0"/>
              </a:rPr>
              <a:t>izlaska</a:t>
            </a:r>
            <a:r>
              <a:rPr lang="sr-Latn-ME" sz="2000" dirty="0" smtClean="0">
                <a:latin typeface="Albertus" pitchFamily="34" charset="0"/>
              </a:rPr>
              <a:t> nositi etiketu bivšeg zatvorenika</a:t>
            </a:r>
          </a:p>
          <a:p>
            <a:pPr>
              <a:lnSpc>
                <a:spcPct val="150000"/>
              </a:lnSpc>
            </a:pPr>
            <a:r>
              <a:rPr lang="sr-Latn-ME" sz="2000" dirty="0" smtClean="0">
                <a:latin typeface="Albertus" pitchFamily="34" charset="0"/>
              </a:rPr>
              <a:t>Većina smatra da će teško naći zaposlenje nakon izlaska na slobodu</a:t>
            </a:r>
          </a:p>
          <a:p>
            <a:pPr>
              <a:lnSpc>
                <a:spcPct val="150000"/>
              </a:lnSpc>
            </a:pPr>
            <a:r>
              <a:rPr lang="sr-Latn-ME" sz="2000" dirty="0" smtClean="0">
                <a:latin typeface="Albertus" pitchFamily="34" charset="0"/>
              </a:rPr>
              <a:t>Većina smatra da neće dobiti potrebnu podršku od institucija sistema nakon izlaska na slobodu</a:t>
            </a:r>
          </a:p>
          <a:p>
            <a:pPr>
              <a:lnSpc>
                <a:spcPct val="150000"/>
              </a:lnSpc>
            </a:pPr>
            <a:r>
              <a:rPr lang="sr-Latn-ME" sz="2000" dirty="0" smtClean="0">
                <a:latin typeface="Albertus" pitchFamily="34" charset="0"/>
              </a:rPr>
              <a:t>Više od četvrtine ispitanika nema biometrijska lična dokumenta </a:t>
            </a:r>
          </a:p>
          <a:p>
            <a:pPr>
              <a:lnSpc>
                <a:spcPct val="150000"/>
              </a:lnSpc>
            </a:pPr>
            <a:r>
              <a:rPr lang="sr-Latn-ME" sz="2000" dirty="0" smtClean="0">
                <a:latin typeface="Albertus" pitchFamily="34" charset="0"/>
              </a:rPr>
              <a:t>Trećina ispitanika nema zdravstvenu knjižicu</a:t>
            </a:r>
          </a:p>
          <a:p>
            <a:pPr>
              <a:lnSpc>
                <a:spcPct val="150000"/>
              </a:lnSpc>
            </a:pPr>
            <a:r>
              <a:rPr lang="sr-Latn-ME" sz="2000" dirty="0" smtClean="0">
                <a:latin typeface="Albertus" pitchFamily="34" charset="0"/>
              </a:rPr>
              <a:t>Trećina ispitanika nema radnu knjižicu</a:t>
            </a:r>
            <a:endParaRPr lang="en-US" sz="2000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err="1">
                <a:latin typeface="Albertus" pitchFamily="34" charset="0"/>
              </a:rPr>
              <a:t>Ako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uputite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primjedbu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na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hranu</a:t>
            </a:r>
            <a:r>
              <a:rPr lang="en-US" sz="2000" b="1" dirty="0">
                <a:latin typeface="Albertus" pitchFamily="34" charset="0"/>
              </a:rPr>
              <a:t> (</a:t>
            </a:r>
            <a:r>
              <a:rPr lang="en-US" sz="2000" b="1" dirty="0" err="1">
                <a:latin typeface="Albertus" pitchFamily="34" charset="0"/>
              </a:rPr>
              <a:t>porcija</a:t>
            </a:r>
            <a:r>
              <a:rPr lang="en-US" sz="2000" b="1" dirty="0">
                <a:latin typeface="Albertus" pitchFamily="34" charset="0"/>
              </a:rPr>
              <a:t>, </a:t>
            </a:r>
            <a:r>
              <a:rPr lang="en-US" sz="2000" b="1" dirty="0" err="1">
                <a:latin typeface="Albertus" pitchFamily="34" charset="0"/>
              </a:rPr>
              <a:t>kvalitet</a:t>
            </a:r>
            <a:r>
              <a:rPr lang="en-US" sz="2000" b="1" dirty="0">
                <a:latin typeface="Albertus" pitchFamily="34" charset="0"/>
              </a:rPr>
              <a:t>, </a:t>
            </a:r>
            <a:r>
              <a:rPr lang="en-US" sz="2000" b="1" dirty="0" err="1" smtClean="0">
                <a:latin typeface="Albertus" pitchFamily="34" charset="0"/>
              </a:rPr>
              <a:t>po</a:t>
            </a:r>
            <a:r>
              <a:rPr lang="sr-Latn-ME" sz="2000" b="1" dirty="0" smtClean="0">
                <a:latin typeface="Albertus" pitchFamily="34" charset="0"/>
              </a:rPr>
              <a:t>š</a:t>
            </a:r>
            <a:r>
              <a:rPr lang="en-US" sz="2000" b="1" dirty="0" err="1" smtClean="0">
                <a:latin typeface="Albertus" pitchFamily="34" charset="0"/>
              </a:rPr>
              <a:t>tovanje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vjerskih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na</a:t>
            </a:r>
            <a:r>
              <a:rPr lang="sr-Latn-ME" sz="2000" b="1" dirty="0" smtClean="0">
                <a:latin typeface="Albertus" pitchFamily="34" charset="0"/>
              </a:rPr>
              <a:t>č</a:t>
            </a:r>
            <a:r>
              <a:rPr lang="en-US" sz="2000" b="1" dirty="0" err="1" smtClean="0">
                <a:latin typeface="Albertus" pitchFamily="34" charset="0"/>
              </a:rPr>
              <a:t>ela</a:t>
            </a:r>
            <a:r>
              <a:rPr lang="en-US" sz="2000" b="1" dirty="0">
                <a:latin typeface="Albertus" pitchFamily="34" charset="0"/>
              </a:rPr>
              <a:t>) u </a:t>
            </a:r>
            <a:r>
              <a:rPr lang="en-US" sz="2000" b="1" dirty="0" err="1">
                <a:latin typeface="Albertus" pitchFamily="34" charset="0"/>
              </a:rPr>
              <a:t>kojoj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mjeri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su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Va</a:t>
            </a:r>
            <a:r>
              <a:rPr lang="sr-Latn-ME" sz="2000" b="1" dirty="0" smtClean="0">
                <a:latin typeface="Albertus" pitchFamily="34" charset="0"/>
              </a:rPr>
              <a:t>š</a:t>
            </a:r>
            <a:r>
              <a:rPr lang="en-US" sz="2000" b="1" dirty="0" smtClean="0">
                <a:latin typeface="Albertus" pitchFamily="34" charset="0"/>
              </a:rPr>
              <a:t>i </a:t>
            </a:r>
            <a:r>
              <a:rPr lang="en-US" sz="2000" b="1" dirty="0" err="1">
                <a:latin typeface="Albertus" pitchFamily="34" charset="0"/>
              </a:rPr>
              <a:t>zahtjevi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uva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err="1" smtClean="0">
                <a:latin typeface="Albertus" pitchFamily="34" charset="0"/>
              </a:rPr>
              <a:t>eni</a:t>
            </a:r>
            <a:r>
              <a:rPr lang="sr-Latn-ME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414779"/>
              </p:ext>
            </p:extLst>
          </p:nvPr>
        </p:nvGraphicFramePr>
        <p:xfrm>
          <a:off x="457200" y="1600200"/>
          <a:ext cx="843528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5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Vam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smeta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pu</a:t>
            </a:r>
            <a:r>
              <a:rPr lang="sr-Latn-ME" sz="2000" b="1" dirty="0" smtClean="0">
                <a:latin typeface="Albertus" pitchFamily="34" charset="0"/>
              </a:rPr>
              <a:t>š</a:t>
            </a:r>
            <a:r>
              <a:rPr lang="en-US" sz="2000" b="1" dirty="0" err="1" smtClean="0">
                <a:latin typeface="Albertus" pitchFamily="34" charset="0"/>
              </a:rPr>
              <a:t>enje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>
                <a:latin typeface="Albertus" pitchFamily="34" charset="0"/>
              </a:rPr>
              <a:t>u </a:t>
            </a:r>
            <a:r>
              <a:rPr lang="en-US" sz="2000" b="1" dirty="0" err="1">
                <a:latin typeface="Albertus" pitchFamily="34" charset="0"/>
              </a:rPr>
              <a:t>sobi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416603"/>
              </p:ext>
            </p:extLst>
          </p:nvPr>
        </p:nvGraphicFramePr>
        <p:xfrm>
          <a:off x="0" y="1268760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34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err="1">
                <a:latin typeface="Albertus" pitchFamily="34" charset="0"/>
              </a:rPr>
              <a:t>Tokom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boravka</a:t>
            </a:r>
            <a:r>
              <a:rPr lang="en-US" sz="2000" b="1" dirty="0">
                <a:latin typeface="Albertus" pitchFamily="34" charset="0"/>
              </a:rPr>
              <a:t> u </a:t>
            </a:r>
            <a:r>
              <a:rPr lang="en-US" sz="2000" b="1" dirty="0" err="1">
                <a:latin typeface="Albertus" pitchFamily="34" charset="0"/>
              </a:rPr>
              <a:t>prijemnom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odjeljenju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smtClean="0">
                <a:latin typeface="Albertus" pitchFamily="34" charset="0"/>
              </a:rPr>
              <a:t>– </a:t>
            </a:r>
            <a:r>
              <a:rPr lang="sr-Latn-ME" sz="2000" b="1" dirty="0" smtClean="0">
                <a:latin typeface="Albertus" pitchFamily="34" charset="0"/>
              </a:rPr>
              <a:t>„</a:t>
            </a:r>
            <a:r>
              <a:rPr lang="en-US" sz="2000" b="1" dirty="0" err="1" smtClean="0">
                <a:latin typeface="Albertus" pitchFamily="34" charset="0"/>
              </a:rPr>
              <a:t>karantinu</a:t>
            </a:r>
            <a:r>
              <a:rPr lang="sr-Latn-ME" sz="2000" b="1" dirty="0" smtClean="0">
                <a:latin typeface="Albertus" pitchFamily="34" charset="0"/>
              </a:rPr>
              <a:t>“</a:t>
            </a:r>
            <a:r>
              <a:rPr lang="en-US" sz="2000" b="1" dirty="0" smtClean="0">
                <a:latin typeface="Albertus" pitchFamily="34" charset="0"/>
              </a:rPr>
              <a:t>, </a:t>
            </a:r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ste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bili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upoznati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sa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Pravilnikom</a:t>
            </a:r>
            <a:r>
              <a:rPr lang="en-US" sz="2000" b="1" dirty="0">
                <a:latin typeface="Albertus" pitchFamily="34" charset="0"/>
              </a:rPr>
              <a:t> o </a:t>
            </a:r>
            <a:r>
              <a:rPr lang="en-US" sz="2000" b="1" dirty="0" err="1" smtClean="0">
                <a:latin typeface="Albertus" pitchFamily="34" charset="0"/>
              </a:rPr>
              <a:t>ku</a:t>
            </a:r>
            <a:r>
              <a:rPr lang="sr-Latn-ME" sz="2000" b="1" dirty="0" smtClean="0">
                <a:latin typeface="Albertus" pitchFamily="34" charset="0"/>
              </a:rPr>
              <a:t>ć</a:t>
            </a:r>
            <a:r>
              <a:rPr lang="en-US" sz="2000" b="1" dirty="0" smtClean="0">
                <a:latin typeface="Albertus" pitchFamily="34" charset="0"/>
              </a:rPr>
              <a:t>nom </a:t>
            </a:r>
            <a:r>
              <a:rPr lang="en-US" sz="2000" b="1" dirty="0" err="1">
                <a:latin typeface="Albertus" pitchFamily="34" charset="0"/>
              </a:rPr>
              <a:t>redu</a:t>
            </a:r>
            <a:r>
              <a:rPr lang="en-US" sz="2000" b="1" dirty="0">
                <a:latin typeface="Albertus" pitchFamily="34" charset="0"/>
              </a:rPr>
              <a:t> i </a:t>
            </a:r>
            <a:r>
              <a:rPr lang="en-US" sz="2000" b="1" dirty="0" err="1" smtClean="0">
                <a:latin typeface="Albertus" pitchFamily="34" charset="0"/>
              </a:rPr>
              <a:t>pravima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2162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75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ste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dobili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smtClean="0">
                <a:latin typeface="Albertus" pitchFamily="34" charset="0"/>
              </a:rPr>
              <a:t>bro</a:t>
            </a:r>
            <a:r>
              <a:rPr lang="sr-Latn-ME" sz="2000" b="1" dirty="0" smtClean="0">
                <a:latin typeface="Albertus" pitchFamily="34" charset="0"/>
              </a:rPr>
              <a:t>š</a:t>
            </a:r>
            <a:r>
              <a:rPr lang="en-US" sz="2000" b="1" dirty="0" err="1" smtClean="0">
                <a:latin typeface="Albertus" pitchFamily="34" charset="0"/>
              </a:rPr>
              <a:t>uru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sr-Latn-ME" sz="2000" b="1" dirty="0" smtClean="0">
                <a:latin typeface="Albertus" pitchFamily="34" charset="0"/>
              </a:rPr>
              <a:t>„</a:t>
            </a:r>
            <a:r>
              <a:rPr lang="en-US" sz="2000" b="1" dirty="0" err="1" smtClean="0">
                <a:latin typeface="Albertus" pitchFamily="34" charset="0"/>
              </a:rPr>
              <a:t>Kratki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vodi</a:t>
            </a:r>
            <a:r>
              <a:rPr lang="sr-Latn-ME" sz="2000" b="1" dirty="0">
                <a:latin typeface="Albertus" pitchFamily="34" charset="0"/>
              </a:rPr>
              <a:t>č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kroz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prava</a:t>
            </a:r>
            <a:r>
              <a:rPr lang="en-US" sz="2000" b="1" dirty="0">
                <a:latin typeface="Albertus" pitchFamily="34" charset="0"/>
              </a:rPr>
              <a:t> i </a:t>
            </a:r>
            <a:r>
              <a:rPr lang="en-US" sz="2000" b="1" dirty="0" err="1">
                <a:latin typeface="Albertus" pitchFamily="34" charset="0"/>
              </a:rPr>
              <a:t>obaveze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zatvorenika</a:t>
            </a:r>
            <a:r>
              <a:rPr lang="en-US" sz="2000" b="1" dirty="0">
                <a:latin typeface="Albertus" pitchFamily="34" charset="0"/>
              </a:rPr>
              <a:t> i </a:t>
            </a:r>
            <a:r>
              <a:rPr lang="en-US" sz="2000" b="1" dirty="0" err="1" smtClean="0">
                <a:latin typeface="Albertus" pitchFamily="34" charset="0"/>
              </a:rPr>
              <a:t>zatvorenica</a:t>
            </a:r>
            <a:r>
              <a:rPr lang="sr-Latn-ME" sz="2000" b="1" dirty="0" smtClean="0">
                <a:latin typeface="Albertus" pitchFamily="34" charset="0"/>
              </a:rPr>
              <a:t>“?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2772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98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800" dirty="0" smtClean="0">
                <a:solidFill>
                  <a:srgbClr val="FF0000"/>
                </a:solidFill>
                <a:latin typeface="Albertus" pitchFamily="34" charset="0"/>
              </a:rPr>
              <a:t>Percepcija odnosa </a:t>
            </a:r>
            <a:endParaRPr lang="en-US" sz="2800" dirty="0">
              <a:solidFill>
                <a:srgbClr val="FF0000"/>
              </a:solidFill>
              <a:latin typeface="Albertu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r-Latn-ME" sz="2000" dirty="0" smtClean="0">
                <a:latin typeface="Albertus" pitchFamily="34" charset="0"/>
              </a:rPr>
              <a:t>Najbolje su percipirani odnosi sa drugim zatvorenicima, a što je distanca hijerarhijski veća, to su odnosi percipirani lošije</a:t>
            </a:r>
          </a:p>
          <a:p>
            <a:pPr>
              <a:lnSpc>
                <a:spcPct val="150000"/>
              </a:lnSpc>
            </a:pPr>
            <a:r>
              <a:rPr lang="sr-Latn-ME" sz="2000" dirty="0" smtClean="0">
                <a:latin typeface="Albertus" pitchFamily="34" charset="0"/>
              </a:rPr>
              <a:t>Smanjena je percepcija upotreba sile među zatvorenicima u odnosu na prethodno istraživanje</a:t>
            </a:r>
          </a:p>
          <a:p>
            <a:pPr>
              <a:lnSpc>
                <a:spcPct val="150000"/>
              </a:lnSpc>
            </a:pPr>
            <a:r>
              <a:rPr lang="sr-Latn-ME" sz="2000" dirty="0" smtClean="0">
                <a:latin typeface="Albertus" pitchFamily="34" charset="0"/>
              </a:rPr>
              <a:t>Smanjena je percepcija verbalnog, emotivnog i fizičkog nasilja od strane zaposlenih prema ispitanicima</a:t>
            </a:r>
            <a:endParaRPr lang="en-US" sz="2000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lbertus" pitchFamily="34" charset="0"/>
              </a:rPr>
              <a:t>U </a:t>
            </a:r>
            <a:r>
              <a:rPr lang="en-US" sz="2000" b="1" dirty="0" err="1">
                <a:latin typeface="Albertus" pitchFamily="34" charset="0"/>
              </a:rPr>
              <a:t>zatvoru</a:t>
            </a:r>
            <a:r>
              <a:rPr lang="en-US" sz="2000" b="1" dirty="0">
                <a:latin typeface="Albertus" pitchFamily="34" charset="0"/>
              </a:rPr>
              <a:t> se </a:t>
            </a:r>
            <a:r>
              <a:rPr lang="en-US" sz="2000" b="1" dirty="0" err="1" smtClean="0">
                <a:latin typeface="Albertus" pitchFamily="34" charset="0"/>
              </a:rPr>
              <a:t>osje</a:t>
            </a:r>
            <a:r>
              <a:rPr lang="sr-Latn-ME" sz="2000" b="1" dirty="0" smtClean="0">
                <a:latin typeface="Albertus" pitchFamily="34" charset="0"/>
              </a:rPr>
              <a:t>ć</a:t>
            </a:r>
            <a:r>
              <a:rPr lang="en-US" sz="2000" b="1" dirty="0" smtClean="0">
                <a:latin typeface="Albertus" pitchFamily="34" charset="0"/>
              </a:rPr>
              <a:t>ate</a:t>
            </a:r>
            <a:r>
              <a:rPr lang="en-US" sz="2000" b="1" dirty="0">
                <a:latin typeface="Albertus" pitchFamily="34" charset="0"/>
              </a:rPr>
              <a:t>: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648235"/>
              </p:ext>
            </p:extLst>
          </p:nvPr>
        </p:nvGraphicFramePr>
        <p:xfrm>
          <a:off x="323528" y="1196752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69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b="1" dirty="0" smtClean="0">
                <a:latin typeface="Albertus" pitchFamily="34" charset="0"/>
              </a:rPr>
              <a:t>Kakvi su odnosi </a:t>
            </a:r>
            <a:r>
              <a:rPr lang="sr-Latn-ME" sz="2000" b="1" dirty="0">
                <a:latin typeface="Albertus" pitchFamily="34" charset="0"/>
              </a:rPr>
              <a:t>i</a:t>
            </a:r>
            <a:r>
              <a:rPr lang="en-US" sz="2000" b="1" dirty="0" err="1" smtClean="0">
                <a:latin typeface="Albertus" pitchFamily="34" charset="0"/>
              </a:rPr>
              <a:t>zme</a:t>
            </a:r>
            <a:r>
              <a:rPr lang="sr-Latn-ME" sz="2000" b="1" dirty="0" smtClean="0">
                <a:latin typeface="Albertus" pitchFamily="34" charset="0"/>
              </a:rPr>
              <a:t>đ</a:t>
            </a:r>
            <a:r>
              <a:rPr lang="en-US" sz="2000" b="1" dirty="0" smtClean="0">
                <a:latin typeface="Albertus" pitchFamily="34" charset="0"/>
              </a:rPr>
              <a:t>u </a:t>
            </a:r>
            <a:r>
              <a:rPr lang="en-US" sz="2000" b="1" dirty="0">
                <a:latin typeface="Albertus" pitchFamily="34" charset="0"/>
              </a:rPr>
              <a:t>Vas i </a:t>
            </a:r>
            <a:r>
              <a:rPr lang="sr-Latn-ME" sz="2000" b="1" dirty="0" smtClean="0">
                <a:latin typeface="Albertus" pitchFamily="34" charset="0"/>
              </a:rPr>
              <a:t>drugih </a:t>
            </a:r>
            <a:r>
              <a:rPr lang="en-US" sz="2000" b="1" dirty="0" err="1" smtClean="0">
                <a:latin typeface="Albertus" pitchFamily="34" charset="0"/>
              </a:rPr>
              <a:t>zatvorenika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7557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75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lbertus" pitchFamily="34" charset="0"/>
              </a:rPr>
              <a:t>Da li je </a:t>
            </a:r>
            <a:r>
              <a:rPr lang="en-US" sz="2000" b="1" dirty="0" err="1">
                <a:latin typeface="Albertus" pitchFamily="34" charset="0"/>
              </a:rPr>
              <a:t>drugi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zatvorenik</a:t>
            </a:r>
            <a:r>
              <a:rPr lang="en-US" sz="2000" b="1" dirty="0">
                <a:latin typeface="Albertus" pitchFamily="34" charset="0"/>
              </a:rPr>
              <a:t>, u </a:t>
            </a:r>
            <a:r>
              <a:rPr lang="en-US" sz="2000" b="1" dirty="0" err="1" smtClean="0">
                <a:latin typeface="Albertus" pitchFamily="34" charset="0"/>
              </a:rPr>
              <a:t>posl</a:t>
            </a:r>
            <a:r>
              <a:rPr lang="sr-Latn-ME" sz="2000" b="1" dirty="0" smtClean="0">
                <a:latin typeface="Albertus" pitchFamily="34" charset="0"/>
              </a:rPr>
              <a:t>j</a:t>
            </a:r>
            <a:r>
              <a:rPr lang="en-US" sz="2000" b="1" dirty="0" err="1" smtClean="0">
                <a:latin typeface="Albertus" pitchFamily="34" charset="0"/>
              </a:rPr>
              <a:t>ednjih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godinu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dana</a:t>
            </a:r>
            <a:r>
              <a:rPr lang="en-US" sz="2000" b="1" dirty="0">
                <a:latin typeface="Albertus" pitchFamily="34" charset="0"/>
              </a:rPr>
              <a:t>, </a:t>
            </a:r>
            <a:r>
              <a:rPr lang="en-US" sz="2000" b="1" dirty="0" err="1">
                <a:latin typeface="Albertus" pitchFamily="34" charset="0"/>
              </a:rPr>
              <a:t>prema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Vama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primjenio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silu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7920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49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b="1" dirty="0">
                <a:latin typeface="Albertus" pitchFamily="34" charset="0"/>
              </a:rPr>
              <a:t>Kakvi su odnosi i</a:t>
            </a:r>
            <a:r>
              <a:rPr lang="en-US" sz="2000" b="1" dirty="0" err="1">
                <a:latin typeface="Albertus" pitchFamily="34" charset="0"/>
              </a:rPr>
              <a:t>zme</a:t>
            </a:r>
            <a:r>
              <a:rPr lang="sr-Latn-ME" sz="2000" b="1" dirty="0">
                <a:latin typeface="Albertus" pitchFamily="34" charset="0"/>
              </a:rPr>
              <a:t>đ</a:t>
            </a:r>
            <a:r>
              <a:rPr lang="en-US" sz="2000" b="1" dirty="0">
                <a:latin typeface="Albertus" pitchFamily="34" charset="0"/>
              </a:rPr>
              <a:t>u Vas i </a:t>
            </a:r>
            <a:r>
              <a:rPr lang="en-US" sz="2000" b="1" dirty="0" err="1" smtClean="0">
                <a:latin typeface="Albertus" pitchFamily="34" charset="0"/>
              </a:rPr>
              <a:t>slu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err="1" smtClean="0">
                <a:latin typeface="Albertus" pitchFamily="34" charset="0"/>
              </a:rPr>
              <a:t>benika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obezbje</a:t>
            </a:r>
            <a:r>
              <a:rPr lang="sr-Latn-ME" sz="2000" b="1" dirty="0" smtClean="0">
                <a:latin typeface="Albertus" pitchFamily="34" charset="0"/>
              </a:rPr>
              <a:t>đ</a:t>
            </a:r>
            <a:r>
              <a:rPr lang="en-US" sz="2000" b="1" dirty="0" err="1" smtClean="0">
                <a:latin typeface="Albertus" pitchFamily="34" charset="0"/>
              </a:rPr>
              <a:t>enja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2309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18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b="1" dirty="0">
                <a:latin typeface="Albertus" pitchFamily="34" charset="0"/>
              </a:rPr>
              <a:t>Kakvi su odnosi i</a:t>
            </a:r>
            <a:r>
              <a:rPr lang="en-US" sz="2000" b="1" dirty="0" err="1">
                <a:latin typeface="Albertus" pitchFamily="34" charset="0"/>
              </a:rPr>
              <a:t>zme</a:t>
            </a:r>
            <a:r>
              <a:rPr lang="sr-Latn-ME" sz="2000" b="1" dirty="0">
                <a:latin typeface="Albertus" pitchFamily="34" charset="0"/>
              </a:rPr>
              <a:t>đ</a:t>
            </a:r>
            <a:r>
              <a:rPr lang="en-US" sz="2000" b="1" dirty="0">
                <a:latin typeface="Albertus" pitchFamily="34" charset="0"/>
              </a:rPr>
              <a:t>u Vas </a:t>
            </a:r>
            <a:r>
              <a:rPr lang="sr-Latn-ME" sz="2000" b="1" dirty="0" smtClean="0">
                <a:latin typeface="Albertus" pitchFamily="34" charset="0"/>
              </a:rPr>
              <a:t>i</a:t>
            </a:r>
            <a:r>
              <a:rPr lang="en-US" sz="2000" b="1" dirty="0" err="1" smtClean="0">
                <a:latin typeface="Albertus" pitchFamily="34" charset="0"/>
              </a:rPr>
              <a:t>zme</a:t>
            </a:r>
            <a:r>
              <a:rPr lang="sr-Latn-ME" sz="2000" b="1" dirty="0" smtClean="0">
                <a:latin typeface="Albertus" pitchFamily="34" charset="0"/>
              </a:rPr>
              <a:t>đ</a:t>
            </a:r>
            <a:r>
              <a:rPr lang="en-US" sz="2000" b="1" dirty="0" smtClean="0">
                <a:latin typeface="Albertus" pitchFamily="34" charset="0"/>
              </a:rPr>
              <a:t>u </a:t>
            </a:r>
            <a:r>
              <a:rPr lang="en-US" sz="2000" b="1" dirty="0">
                <a:latin typeface="Albertus" pitchFamily="34" charset="0"/>
              </a:rPr>
              <a:t>Vas i </a:t>
            </a:r>
            <a:r>
              <a:rPr lang="sr-Latn-ME" sz="2000" b="1" dirty="0" smtClean="0">
                <a:latin typeface="Albertus" pitchFamily="34" charset="0"/>
              </a:rPr>
              <a:t>„</a:t>
            </a:r>
            <a:r>
              <a:rPr lang="en-US" sz="2000" b="1" dirty="0" err="1" smtClean="0">
                <a:latin typeface="Albertus" pitchFamily="34" charset="0"/>
              </a:rPr>
              <a:t>profesora</a:t>
            </a:r>
            <a:r>
              <a:rPr lang="sr-Latn-ME" sz="2000" b="1" dirty="0" smtClean="0">
                <a:latin typeface="Albertus" pitchFamily="34" charset="0"/>
              </a:rPr>
              <a:t>“</a:t>
            </a:r>
            <a:r>
              <a:rPr lang="en-US" sz="2000" b="1" dirty="0" smtClean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9050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90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ME" sz="2800" dirty="0" smtClean="0">
                <a:solidFill>
                  <a:srgbClr val="FF0000"/>
                </a:solidFill>
                <a:latin typeface="Albertus" pitchFamily="34" charset="0"/>
              </a:rPr>
              <a:t>Demografski podaci</a:t>
            </a:r>
            <a:endParaRPr lang="en-US" sz="2800" dirty="0">
              <a:solidFill>
                <a:srgbClr val="FF0000"/>
              </a:solidFill>
              <a:latin typeface="Albertu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latin typeface="Albertus" pitchFamily="34" charset="0"/>
              </a:rPr>
              <a:t>Kada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zatra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err="1" smtClean="0">
                <a:latin typeface="Albertus" pitchFamily="34" charset="0"/>
              </a:rPr>
              <a:t>ite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razgovor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sa</a:t>
            </a:r>
            <a:r>
              <a:rPr lang="sr-Latn-ME" sz="2000" b="1" dirty="0" smtClean="0">
                <a:latin typeface="Albertus" pitchFamily="34" charset="0"/>
              </a:rPr>
              <a:t> „</a:t>
            </a:r>
            <a:r>
              <a:rPr lang="en-US" sz="2000" b="1" dirty="0" err="1" smtClean="0">
                <a:latin typeface="Albertus" pitchFamily="34" charset="0"/>
              </a:rPr>
              <a:t>profesorom</a:t>
            </a:r>
            <a:r>
              <a:rPr lang="sr-Latn-ME" sz="2000" b="1" dirty="0" smtClean="0">
                <a:latin typeface="Albertus" pitchFamily="34" charset="0"/>
              </a:rPr>
              <a:t>“</a:t>
            </a:r>
            <a:r>
              <a:rPr lang="en-US" sz="2000" b="1" dirty="0" smtClean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646841"/>
              </p:ext>
            </p:extLst>
          </p:nvPr>
        </p:nvGraphicFramePr>
        <p:xfrm>
          <a:off x="467544" y="1340768"/>
          <a:ext cx="843528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82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Vam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sr-Latn-ME" sz="2000" b="1" dirty="0" smtClean="0">
                <a:latin typeface="Albertus" pitchFamily="34" charset="0"/>
              </a:rPr>
              <a:t>„</a:t>
            </a:r>
            <a:r>
              <a:rPr lang="en-US" sz="2000" b="1" dirty="0" err="1" smtClean="0">
                <a:latin typeface="Albertus" pitchFamily="34" charset="0"/>
              </a:rPr>
              <a:t>profesori</a:t>
            </a:r>
            <a:r>
              <a:rPr lang="sr-Latn-ME" sz="2000" b="1" dirty="0" smtClean="0">
                <a:latin typeface="Albertus" pitchFamily="34" charset="0"/>
              </a:rPr>
              <a:t>“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poma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smtClean="0">
                <a:latin typeface="Albertus" pitchFamily="34" charset="0"/>
              </a:rPr>
              <a:t>u </a:t>
            </a:r>
            <a:r>
              <a:rPr lang="en-US" sz="2000" b="1" dirty="0">
                <a:latin typeface="Albertus" pitchFamily="34" charset="0"/>
              </a:rPr>
              <a:t>da se </a:t>
            </a:r>
            <a:r>
              <a:rPr lang="en-US" sz="2000" b="1" dirty="0" err="1">
                <a:latin typeface="Albertus" pitchFamily="34" charset="0"/>
              </a:rPr>
              <a:t>bolje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pripremite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izlazak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iz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zatvora</a:t>
            </a:r>
            <a:r>
              <a:rPr lang="en-US" sz="2000" b="1" dirty="0">
                <a:latin typeface="Albertus" pitchFamily="34" charset="0"/>
              </a:rPr>
              <a:t>: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8654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4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b="1" dirty="0">
                <a:latin typeface="Albertus" pitchFamily="34" charset="0"/>
              </a:rPr>
              <a:t>Kakvi su odnosi i</a:t>
            </a:r>
            <a:r>
              <a:rPr lang="en-US" sz="2000" b="1" dirty="0" err="1">
                <a:latin typeface="Albertus" pitchFamily="34" charset="0"/>
              </a:rPr>
              <a:t>zme</a:t>
            </a:r>
            <a:r>
              <a:rPr lang="sr-Latn-ME" sz="2000" b="1" dirty="0">
                <a:latin typeface="Albertus" pitchFamily="34" charset="0"/>
              </a:rPr>
              <a:t>đ</a:t>
            </a:r>
            <a:r>
              <a:rPr lang="en-US" sz="2000" b="1" dirty="0">
                <a:latin typeface="Albertus" pitchFamily="34" charset="0"/>
              </a:rPr>
              <a:t>u Vas i </a:t>
            </a:r>
            <a:r>
              <a:rPr lang="en-US" sz="2000" b="1" dirty="0" err="1">
                <a:latin typeface="Albertus" pitchFamily="34" charset="0"/>
              </a:rPr>
              <a:t>zdravstvene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slu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smtClean="0">
                <a:latin typeface="Albertus" pitchFamily="34" charset="0"/>
              </a:rPr>
              <a:t>be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1140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64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latin typeface="Albertus" pitchFamily="34" charset="0"/>
              </a:rPr>
              <a:t>Kada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zatra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err="1" smtClean="0">
                <a:latin typeface="Albertus" pitchFamily="34" charset="0"/>
              </a:rPr>
              <a:t>ite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pregled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ljekara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786223"/>
              </p:ext>
            </p:extLst>
          </p:nvPr>
        </p:nvGraphicFramePr>
        <p:xfrm>
          <a:off x="467544" y="1268760"/>
          <a:ext cx="8507288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77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latin typeface="Albertus" pitchFamily="34" charset="0"/>
              </a:rPr>
              <a:t>Kada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zatra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err="1" smtClean="0">
                <a:latin typeface="Albertus" pitchFamily="34" charset="0"/>
              </a:rPr>
              <a:t>ite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pregled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psihijatra</a:t>
            </a:r>
            <a:r>
              <a:rPr lang="en-US" sz="2000" b="1" dirty="0" smtClean="0">
                <a:latin typeface="Albertus" pitchFamily="34" charset="0"/>
              </a:rPr>
              <a:t>? </a:t>
            </a:r>
            <a:r>
              <a:rPr lang="sr-Latn-ME" sz="2000" b="1" dirty="0" smtClean="0">
                <a:latin typeface="Albertus" pitchFamily="34" charset="0"/>
              </a:rPr>
              <a:t>– baza – oni koju su odgovorili -</a:t>
            </a:r>
            <a:r>
              <a:rPr lang="en-US" sz="2000" b="1" dirty="0" smtClean="0">
                <a:latin typeface="Albertus" pitchFamily="34" charset="0"/>
              </a:rPr>
              <a:t>N(KPD)</a:t>
            </a:r>
            <a:r>
              <a:rPr lang="sr-Latn-ME" sz="2000" b="1" dirty="0" smtClean="0">
                <a:latin typeface="Albertus" pitchFamily="34" charset="0"/>
              </a:rPr>
              <a:t>=159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319808"/>
              </p:ext>
            </p:extLst>
          </p:nvPr>
        </p:nvGraphicFramePr>
        <p:xfrm>
          <a:off x="457200" y="1600200"/>
          <a:ext cx="843528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35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err="1" smtClean="0">
                <a:latin typeface="Albertus" pitchFamily="34" charset="0"/>
              </a:rPr>
              <a:t>Izme</a:t>
            </a:r>
            <a:r>
              <a:rPr lang="sr-Latn-ME" sz="2000" b="1" dirty="0" smtClean="0">
                <a:latin typeface="Albertus" pitchFamily="34" charset="0"/>
              </a:rPr>
              <a:t>đ</a:t>
            </a:r>
            <a:r>
              <a:rPr lang="en-US" sz="2000" b="1" dirty="0" smtClean="0">
                <a:latin typeface="Albertus" pitchFamily="34" charset="0"/>
              </a:rPr>
              <a:t>u </a:t>
            </a:r>
            <a:r>
              <a:rPr lang="en-US" sz="2000" b="1" dirty="0">
                <a:latin typeface="Albertus" pitchFamily="34" charset="0"/>
              </a:rPr>
              <a:t>Vas i </a:t>
            </a:r>
            <a:r>
              <a:rPr lang="en-US" sz="2000" b="1" dirty="0" err="1">
                <a:latin typeface="Albertus" pitchFamily="34" charset="0"/>
              </a:rPr>
              <a:t>instruktora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</a:t>
            </a:r>
            <a:r>
              <a:rPr lang="en-US" sz="2000" b="1" dirty="0">
                <a:latin typeface="Albertus" pitchFamily="34" charset="0"/>
              </a:rPr>
              <a:t> rad?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3559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86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err="1" smtClean="0">
                <a:latin typeface="Albertus" pitchFamily="34" charset="0"/>
              </a:rPr>
              <a:t>Izme</a:t>
            </a:r>
            <a:r>
              <a:rPr lang="sr-Latn-ME" sz="2000" b="1" dirty="0" smtClean="0">
                <a:latin typeface="Albertus" pitchFamily="34" charset="0"/>
              </a:rPr>
              <a:t>đ</a:t>
            </a:r>
            <a:r>
              <a:rPr lang="en-US" sz="2000" b="1" dirty="0" smtClean="0">
                <a:latin typeface="Albertus" pitchFamily="34" charset="0"/>
              </a:rPr>
              <a:t>u </a:t>
            </a:r>
            <a:r>
              <a:rPr lang="en-US" sz="2000" b="1" dirty="0">
                <a:latin typeface="Albertus" pitchFamily="34" charset="0"/>
              </a:rPr>
              <a:t>Vas i </a:t>
            </a:r>
            <a:r>
              <a:rPr lang="en-US" sz="2000" b="1" dirty="0" err="1">
                <a:latin typeface="Albertus" pitchFamily="34" charset="0"/>
              </a:rPr>
              <a:t>Uprave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zatvora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7678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92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800" dirty="0" smtClean="0">
                <a:solidFill>
                  <a:srgbClr val="FF0000"/>
                </a:solidFill>
                <a:latin typeface="Albertus" pitchFamily="34" charset="0"/>
              </a:rPr>
              <a:t>Izloženost nasilju</a:t>
            </a:r>
            <a:endParaRPr lang="en-US" sz="2800" dirty="0">
              <a:solidFill>
                <a:srgbClr val="FF0000"/>
              </a:solidFill>
              <a:latin typeface="Albertu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r-Latn-ME" sz="2000" dirty="0" smtClean="0">
                <a:latin typeface="Albertus" pitchFamily="34" charset="0"/>
              </a:rPr>
              <a:t>Smanjena je percepcija upotreba sile među zatvorenicima u odnosu na prethodno istraživanje</a:t>
            </a:r>
          </a:p>
          <a:p>
            <a:pPr>
              <a:lnSpc>
                <a:spcPct val="150000"/>
              </a:lnSpc>
            </a:pPr>
            <a:r>
              <a:rPr lang="sr-Latn-ME" sz="2000" dirty="0" smtClean="0">
                <a:latin typeface="Albertus" pitchFamily="34" charset="0"/>
              </a:rPr>
              <a:t>Smanjena je percepcija verbalnog, emotivnog i fizičkog nasilja od strane zaposlenih prema ispitanicima</a:t>
            </a:r>
            <a:endParaRPr lang="en-US" sz="2000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b="1" dirty="0">
                <a:latin typeface="Albertus" pitchFamily="34" charset="0"/>
              </a:rPr>
              <a:t>D</a:t>
            </a:r>
            <a:r>
              <a:rPr lang="sr-Latn-ME" sz="2000" b="1" dirty="0" smtClean="0">
                <a:latin typeface="Albertus" pitchFamily="34" charset="0"/>
              </a:rPr>
              <a:t>A LI STE IZLOŽENI: </a:t>
            </a:r>
            <a:r>
              <a:rPr lang="en-US" sz="2000" b="1" dirty="0" err="1" smtClean="0">
                <a:latin typeface="Albertus" pitchFamily="34" charset="0"/>
              </a:rPr>
              <a:t>Vrije</a:t>
            </a:r>
            <a:r>
              <a:rPr lang="sr-Latn-ME" sz="2000" b="1" dirty="0" smtClean="0">
                <a:latin typeface="Albertus" pitchFamily="34" charset="0"/>
              </a:rPr>
              <a:t>đ</a:t>
            </a:r>
            <a:r>
              <a:rPr lang="en-US" sz="2000" b="1" dirty="0" err="1" smtClean="0">
                <a:latin typeface="Albertus" pitchFamily="34" charset="0"/>
              </a:rPr>
              <a:t>anju</a:t>
            </a:r>
            <a:r>
              <a:rPr lang="en-US" sz="2000" b="1" dirty="0" smtClean="0">
                <a:latin typeface="Albertus" pitchFamily="34" charset="0"/>
              </a:rPr>
              <a:t>/</a:t>
            </a:r>
            <a:r>
              <a:rPr lang="sr-Latn-ME" sz="2000" b="1" dirty="0" smtClean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nazivanju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pogrdnim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imenima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02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21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b="1" dirty="0">
                <a:latin typeface="Albertus" pitchFamily="34" charset="0"/>
              </a:rPr>
              <a:t>DA LI STE IZLOŽENI: </a:t>
            </a:r>
            <a:r>
              <a:rPr lang="en-US" sz="2000" b="1" dirty="0" err="1" smtClean="0">
                <a:latin typeface="Albertus" pitchFamily="34" charset="0"/>
              </a:rPr>
              <a:t>Fizi</a:t>
            </a:r>
            <a:r>
              <a:rPr lang="sr-Latn-ME" sz="2000" b="1" dirty="0" smtClean="0">
                <a:latin typeface="Albertus" pitchFamily="34" charset="0"/>
              </a:rPr>
              <a:t>č</a:t>
            </a:r>
            <a:r>
              <a:rPr lang="en-US" sz="2000" b="1" dirty="0" err="1" smtClean="0">
                <a:latin typeface="Albertus" pitchFamily="34" charset="0"/>
              </a:rPr>
              <a:t>kom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povrje</a:t>
            </a:r>
            <a:r>
              <a:rPr lang="sr-Latn-ME" sz="2000" b="1" dirty="0" smtClean="0">
                <a:latin typeface="Albertus" pitchFamily="34" charset="0"/>
              </a:rPr>
              <a:t>đ</a:t>
            </a:r>
            <a:r>
              <a:rPr lang="en-US" sz="2000" b="1" dirty="0" err="1" smtClean="0">
                <a:latin typeface="Albertus" pitchFamily="34" charset="0"/>
              </a:rPr>
              <a:t>ivanju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>
                <a:latin typeface="Albertus" pitchFamily="34" charset="0"/>
              </a:rPr>
              <a:t>(</a:t>
            </a:r>
            <a:r>
              <a:rPr lang="en-US" sz="2000" b="1" dirty="0" err="1">
                <a:latin typeface="Albertus" pitchFamily="34" charset="0"/>
              </a:rPr>
              <a:t>udaranje</a:t>
            </a:r>
            <a:r>
              <a:rPr lang="en-US" sz="2000" b="1" dirty="0">
                <a:latin typeface="Albertus" pitchFamily="34" charset="0"/>
              </a:rPr>
              <a:t>, </a:t>
            </a:r>
            <a:r>
              <a:rPr lang="sr-Latn-ME" sz="2000" b="1" dirty="0" smtClean="0">
                <a:latin typeface="Albertus" pitchFamily="34" charset="0"/>
              </a:rPr>
              <a:t>š</a:t>
            </a:r>
            <a:r>
              <a:rPr lang="en-US" sz="2000" b="1" dirty="0" err="1" smtClean="0">
                <a:latin typeface="Albertus" pitchFamily="34" charset="0"/>
              </a:rPr>
              <a:t>amaranje</a:t>
            </a:r>
            <a:r>
              <a:rPr lang="en-US" sz="2000" b="1" dirty="0">
                <a:latin typeface="Albertus" pitchFamily="34" charset="0"/>
              </a:rPr>
              <a:t>...)?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3631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17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err="1" smtClean="0">
                <a:latin typeface="Albertus" pitchFamily="34" charset="0"/>
              </a:rPr>
              <a:t>Godine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ispitanika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7265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0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ME" sz="2000" b="1" dirty="0">
                <a:latin typeface="Albertus" pitchFamily="34" charset="0"/>
              </a:rPr>
              <a:t>DA LI STE IZLOŽENI: </a:t>
            </a:r>
            <a:r>
              <a:rPr lang="en-US" sz="2000" b="1" dirty="0" err="1" smtClean="0">
                <a:latin typeface="Albertus" pitchFamily="34" charset="0"/>
              </a:rPr>
              <a:t>Prijetnjama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>
                <a:latin typeface="Albertus" pitchFamily="34" charset="0"/>
              </a:rPr>
              <a:t>(</a:t>
            </a:r>
            <a:r>
              <a:rPr lang="en-US" sz="2000" b="1" dirty="0" err="1">
                <a:latin typeface="Albertus" pitchFamily="34" charset="0"/>
              </a:rPr>
              <a:t>prijetnja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zabranom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posjete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porodice</a:t>
            </a:r>
            <a:r>
              <a:rPr lang="en-US" sz="2000" b="1" dirty="0">
                <a:latin typeface="Albertus" pitchFamily="34" charset="0"/>
              </a:rPr>
              <a:t>, </a:t>
            </a:r>
            <a:r>
              <a:rPr lang="en-US" sz="2000" b="1" dirty="0" err="1">
                <a:latin typeface="Albertus" pitchFamily="34" charset="0"/>
              </a:rPr>
              <a:t>prijetnja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samicom</a:t>
            </a:r>
            <a:r>
              <a:rPr lang="en-US" sz="2000" b="1" dirty="0">
                <a:latin typeface="Albertus" pitchFamily="34" charset="0"/>
              </a:rPr>
              <a:t>, </a:t>
            </a:r>
            <a:r>
              <a:rPr lang="en-US" sz="2000" b="1" dirty="0" err="1">
                <a:latin typeface="Albertus" pitchFamily="34" charset="0"/>
              </a:rPr>
              <a:t>prijetnja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zabranom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sr-Latn-ME" sz="2000" b="1" dirty="0" smtClean="0">
                <a:latin typeface="Albertus" pitchFamily="34" charset="0"/>
              </a:rPr>
              <a:t>š</a:t>
            </a:r>
            <a:r>
              <a:rPr lang="en-US" sz="2000" b="1" dirty="0" err="1" smtClean="0">
                <a:latin typeface="Albertus" pitchFamily="34" charset="0"/>
              </a:rPr>
              <a:t>etnji</a:t>
            </a:r>
            <a:r>
              <a:rPr lang="en-US" sz="2000" b="1" dirty="0">
                <a:latin typeface="Albertus" pitchFamily="34" charset="0"/>
              </a:rPr>
              <a:t>...)?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3591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27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sz="2000" dirty="0" smtClean="0">
                <a:latin typeface="Albertus" pitchFamily="34" charset="0"/>
              </a:rPr>
              <a:t>Vrsta prijetnji kojoj ste bili izloženi, baza, oni koji su naveli da su izloženi prijetnjama - N=67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2346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20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b="1" dirty="0" smtClean="0">
                <a:latin typeface="Albertus" pitchFamily="34" charset="0"/>
              </a:rPr>
              <a:t>DA LI SU DRUGI IZLOŽENI: </a:t>
            </a:r>
            <a:br>
              <a:rPr lang="sr-Latn-ME" sz="2000" b="1" dirty="0" smtClean="0">
                <a:latin typeface="Albertus" pitchFamily="34" charset="0"/>
              </a:rPr>
            </a:br>
            <a:r>
              <a:rPr lang="en-US" sz="2000" b="1" dirty="0" err="1" smtClean="0">
                <a:latin typeface="Albertus" pitchFamily="34" charset="0"/>
              </a:rPr>
              <a:t>Vrije</a:t>
            </a:r>
            <a:r>
              <a:rPr lang="sr-Latn-ME" sz="2000" b="1" dirty="0" smtClean="0">
                <a:latin typeface="Albertus" pitchFamily="34" charset="0"/>
              </a:rPr>
              <a:t>đ</a:t>
            </a:r>
            <a:r>
              <a:rPr lang="en-US" sz="2000" b="1" dirty="0" err="1" smtClean="0">
                <a:latin typeface="Albertus" pitchFamily="34" charset="0"/>
              </a:rPr>
              <a:t>anju</a:t>
            </a:r>
            <a:r>
              <a:rPr lang="en-US" sz="2000" b="1" dirty="0" smtClean="0">
                <a:latin typeface="Albertus" pitchFamily="34" charset="0"/>
              </a:rPr>
              <a:t>/</a:t>
            </a:r>
            <a:r>
              <a:rPr lang="en-US" sz="2000" b="1" dirty="0" err="1" smtClean="0">
                <a:latin typeface="Albertus" pitchFamily="34" charset="0"/>
              </a:rPr>
              <a:t>nazivanju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pogrdnim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imenima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0189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33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b="1" dirty="0">
                <a:latin typeface="Albertus" pitchFamily="34" charset="0"/>
              </a:rPr>
              <a:t>DA LI SU DRUGI IZLOŽENI: </a:t>
            </a:r>
            <a:r>
              <a:rPr lang="en-US" sz="2000" b="1" dirty="0" err="1" smtClean="0">
                <a:latin typeface="Albertus" pitchFamily="34" charset="0"/>
              </a:rPr>
              <a:t>Fizi</a:t>
            </a:r>
            <a:r>
              <a:rPr lang="sr-Latn-ME" sz="2000" b="1" dirty="0" smtClean="0">
                <a:latin typeface="Albertus" pitchFamily="34" charset="0"/>
              </a:rPr>
              <a:t>č</a:t>
            </a:r>
            <a:r>
              <a:rPr lang="en-US" sz="2000" b="1" dirty="0" err="1" smtClean="0">
                <a:latin typeface="Albertus" pitchFamily="34" charset="0"/>
              </a:rPr>
              <a:t>kom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povrje</a:t>
            </a:r>
            <a:r>
              <a:rPr lang="sr-Latn-ME" sz="2000" b="1" dirty="0" smtClean="0">
                <a:latin typeface="Albertus" pitchFamily="34" charset="0"/>
              </a:rPr>
              <a:t>đ</a:t>
            </a:r>
            <a:r>
              <a:rPr lang="en-US" sz="2000" b="1" dirty="0" err="1" smtClean="0">
                <a:latin typeface="Albertus" pitchFamily="34" charset="0"/>
              </a:rPr>
              <a:t>ivanju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>
                <a:latin typeface="Albertus" pitchFamily="34" charset="0"/>
              </a:rPr>
              <a:t>(</a:t>
            </a:r>
            <a:r>
              <a:rPr lang="en-US" sz="2000" b="1" dirty="0" err="1">
                <a:latin typeface="Albertus" pitchFamily="34" charset="0"/>
              </a:rPr>
              <a:t>udaranje</a:t>
            </a:r>
            <a:r>
              <a:rPr lang="en-US" sz="2000" b="1" dirty="0">
                <a:latin typeface="Albertus" pitchFamily="34" charset="0"/>
              </a:rPr>
              <a:t>, </a:t>
            </a:r>
            <a:r>
              <a:rPr lang="sr-Latn-ME" sz="2000" b="1" dirty="0" smtClean="0">
                <a:latin typeface="Albertus" pitchFamily="34" charset="0"/>
              </a:rPr>
              <a:t>š</a:t>
            </a:r>
            <a:r>
              <a:rPr lang="en-US" sz="2000" b="1" dirty="0" err="1" smtClean="0">
                <a:latin typeface="Albertus" pitchFamily="34" charset="0"/>
              </a:rPr>
              <a:t>amaranje</a:t>
            </a:r>
            <a:r>
              <a:rPr lang="en-US" sz="2000" b="1" dirty="0">
                <a:latin typeface="Albertus" pitchFamily="34" charset="0"/>
              </a:rPr>
              <a:t>...)?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9411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60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ME" sz="2000" b="1" dirty="0" smtClean="0">
                <a:latin typeface="Albertus" pitchFamily="34" charset="0"/>
              </a:rPr>
              <a:t>DA </a:t>
            </a:r>
            <a:r>
              <a:rPr lang="sr-Latn-ME" sz="2000" b="1" dirty="0">
                <a:latin typeface="Albertus" pitchFamily="34" charset="0"/>
              </a:rPr>
              <a:t>LI SU DRUGI IZLOŽENI: </a:t>
            </a:r>
            <a:r>
              <a:rPr lang="en-US" sz="2000" b="1" dirty="0" err="1" smtClean="0">
                <a:latin typeface="Albertus" pitchFamily="34" charset="0"/>
              </a:rPr>
              <a:t>Prijetnjama</a:t>
            </a:r>
            <a:r>
              <a:rPr lang="en-US" sz="2000" b="1" dirty="0" smtClean="0">
                <a:latin typeface="Albertus" pitchFamily="34" charset="0"/>
              </a:rPr>
              <a:t> 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9379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2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ME" sz="2000" b="1" dirty="0" smtClean="0">
                <a:latin typeface="Albertus" pitchFamily="34" charset="0"/>
              </a:rPr>
              <a:t/>
            </a:r>
            <a:br>
              <a:rPr lang="sr-Latn-ME" sz="2000" b="1" dirty="0" smtClean="0">
                <a:latin typeface="Albertus" pitchFamily="34" charset="0"/>
              </a:rPr>
            </a:br>
            <a:r>
              <a:rPr lang="sr-Latn-ME" sz="2000" b="1" dirty="0">
                <a:latin typeface="Albertus" pitchFamily="34" charset="0"/>
              </a:rPr>
              <a:t/>
            </a:r>
            <a:br>
              <a:rPr lang="sr-Latn-ME" sz="2000" b="1" dirty="0">
                <a:latin typeface="Albertus" pitchFamily="34" charset="0"/>
              </a:rPr>
            </a:br>
            <a:r>
              <a:rPr lang="en-US" sz="2000" b="1" dirty="0" err="1" smtClean="0">
                <a:latin typeface="Albertus" pitchFamily="34" charset="0"/>
              </a:rPr>
              <a:t>Ako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ste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biti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izlo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err="1" smtClean="0">
                <a:latin typeface="Albertus" pitchFamily="34" charset="0"/>
              </a:rPr>
              <a:t>eni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ili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prisustvovali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nekom</a:t>
            </a:r>
            <a:r>
              <a:rPr lang="en-US" sz="2000" b="1" dirty="0">
                <a:latin typeface="Albertus" pitchFamily="34" charset="0"/>
              </a:rPr>
              <a:t> od gore </a:t>
            </a:r>
            <a:r>
              <a:rPr lang="en-US" sz="2000" b="1" dirty="0" err="1">
                <a:latin typeface="Albertus" pitchFamily="34" charset="0"/>
              </a:rPr>
              <a:t>navedenih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postupaka</a:t>
            </a:r>
            <a:r>
              <a:rPr lang="en-US" sz="2000" b="1" dirty="0">
                <a:latin typeface="Albertus" pitchFamily="34" charset="0"/>
              </a:rPr>
              <a:t> da li </a:t>
            </a:r>
            <a:r>
              <a:rPr lang="en-US" sz="2000" b="1" dirty="0" err="1">
                <a:latin typeface="Albertus" pitchFamily="34" charset="0"/>
              </a:rPr>
              <a:t>ste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davali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pisanu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izjavu</a:t>
            </a:r>
            <a:r>
              <a:rPr lang="en-US" sz="2000" b="1" dirty="0">
                <a:latin typeface="Albertus" pitchFamily="34" charset="0"/>
              </a:rPr>
              <a:t> o tome?</a:t>
            </a:r>
            <a:r>
              <a:rPr lang="en-US" sz="2000" dirty="0">
                <a:latin typeface="Albertus" pitchFamily="34" charset="0"/>
              </a:rPr>
              <a:t>	</a:t>
            </a:r>
            <a:r>
              <a:rPr lang="sr-Latn-ME" sz="2000" dirty="0" smtClean="0">
                <a:latin typeface="Albertus" pitchFamily="34" charset="0"/>
              </a:rPr>
              <a:t>N=87</a:t>
            </a:r>
            <a:r>
              <a:rPr lang="en-US" sz="2000" dirty="0">
                <a:latin typeface="Albertus" pitchFamily="34" charset="0"/>
              </a:rPr>
              <a:t/>
            </a:r>
            <a:br>
              <a:rPr lang="en-US" sz="2000" dirty="0">
                <a:latin typeface="Albertus" pitchFamily="34" charset="0"/>
              </a:rPr>
            </a:br>
            <a:r>
              <a:rPr lang="en-US" sz="2000" dirty="0">
                <a:latin typeface="Albertus" pitchFamily="34" charset="0"/>
              </a:rPr>
              <a:t/>
            </a:r>
            <a:br>
              <a:rPr lang="en-US" sz="2000" dirty="0">
                <a:latin typeface="Albertus" pitchFamily="34" charset="0"/>
              </a:rPr>
            </a:b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1176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 smtClean="0">
                <a:latin typeface="Albertus" pitchFamily="34" charset="0"/>
              </a:rPr>
              <a:t>Ukoliko je došlo do primjene sile od strane drugog zatvorenika N=25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627886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22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sada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postoje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skrivena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mjesta</a:t>
            </a:r>
            <a:r>
              <a:rPr lang="en-US" sz="2000" b="1" dirty="0">
                <a:latin typeface="Albertus" pitchFamily="34" charset="0"/>
              </a:rPr>
              <a:t> u </a:t>
            </a:r>
            <a:r>
              <a:rPr lang="en-US" sz="2000" b="1" dirty="0" err="1">
                <a:latin typeface="Albertus" pitchFamily="34" charset="0"/>
              </a:rPr>
              <a:t>paviljonima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koja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sumnjate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ili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znate</a:t>
            </a:r>
            <a:r>
              <a:rPr lang="en-US" sz="2000" b="1" dirty="0">
                <a:latin typeface="Albertus" pitchFamily="34" charset="0"/>
              </a:rPr>
              <a:t> da </a:t>
            </a:r>
            <a:r>
              <a:rPr lang="en-US" sz="2000" b="1" dirty="0" err="1" smtClean="0">
                <a:latin typeface="Albertus" pitchFamily="34" charset="0"/>
              </a:rPr>
              <a:t>slu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smtClean="0">
                <a:latin typeface="Albertus" pitchFamily="34" charset="0"/>
              </a:rPr>
              <a:t>e </a:t>
            </a:r>
            <a:r>
              <a:rPr lang="en-US" sz="2000" b="1" dirty="0" err="1">
                <a:latin typeface="Albertus" pitchFamily="34" charset="0"/>
              </a:rPr>
              <a:t>primjeni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sr-Latn-ME" sz="2000" b="1" dirty="0" smtClean="0">
                <a:latin typeface="Albertus" pitchFamily="34" charset="0"/>
              </a:rPr>
              <a:t>sile? 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0637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40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sz="2000" dirty="0" smtClean="0">
                <a:latin typeface="Albertus" pitchFamily="34" charset="0"/>
              </a:rPr>
              <a:t>Gdje se nalaze ta mjesta, N=69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948172"/>
              </p:ext>
            </p:extLst>
          </p:nvPr>
        </p:nvGraphicFramePr>
        <p:xfrm>
          <a:off x="179512" y="1196752"/>
          <a:ext cx="885698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1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800" dirty="0" smtClean="0">
                <a:solidFill>
                  <a:srgbClr val="FF0000"/>
                </a:solidFill>
                <a:latin typeface="Albertus" pitchFamily="34" charset="0"/>
              </a:rPr>
              <a:t>Uslovi u samici</a:t>
            </a:r>
            <a:endParaRPr lang="en-US" sz="2800" dirty="0">
              <a:solidFill>
                <a:srgbClr val="FF0000"/>
              </a:solidFill>
              <a:latin typeface="Albertu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err="1">
                <a:latin typeface="Albertus" pitchFamily="34" charset="0"/>
              </a:rPr>
              <a:t>Stepen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obrazovanja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302583"/>
              </p:ext>
            </p:extLst>
          </p:nvPr>
        </p:nvGraphicFramePr>
        <p:xfrm>
          <a:off x="323528" y="1340768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95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ste</a:t>
            </a:r>
            <a:r>
              <a:rPr lang="en-US" sz="2000" b="1" dirty="0">
                <a:latin typeface="Albertus" pitchFamily="34" charset="0"/>
              </a:rPr>
              <a:t> i </a:t>
            </a:r>
            <a:r>
              <a:rPr lang="en-US" sz="2000" b="1" dirty="0" err="1">
                <a:latin typeface="Albertus" pitchFamily="34" charset="0"/>
              </a:rPr>
              <a:t>koliko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sr-Latn-ME" sz="2000" b="1" dirty="0" smtClean="0">
                <a:latin typeface="Albertus" pitchFamily="34" charset="0"/>
              </a:rPr>
              <a:t>č</a:t>
            </a:r>
            <a:r>
              <a:rPr lang="en-US" sz="2000" b="1" dirty="0" err="1" smtClean="0">
                <a:latin typeface="Albertus" pitchFamily="34" charset="0"/>
              </a:rPr>
              <a:t>esto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bili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ka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err="1" smtClean="0">
                <a:latin typeface="Albertus" pitchFamily="34" charset="0"/>
              </a:rPr>
              <a:t>njavani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boravkom</a:t>
            </a:r>
            <a:r>
              <a:rPr lang="en-US" sz="2000" b="1" dirty="0">
                <a:latin typeface="Albertus" pitchFamily="34" charset="0"/>
              </a:rPr>
              <a:t> u </a:t>
            </a:r>
            <a:r>
              <a:rPr lang="en-US" sz="2000" b="1" dirty="0" err="1">
                <a:latin typeface="Albertus" pitchFamily="34" charset="0"/>
              </a:rPr>
              <a:t>samici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5960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48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Albertus" pitchFamily="34" charset="0"/>
              </a:rPr>
              <a:t>Kada ste posljednji put bili u samici</a:t>
            </a:r>
            <a:r>
              <a:rPr lang="pl-PL" sz="2000" dirty="0" smtClean="0">
                <a:latin typeface="Albertus" pitchFamily="34" charset="0"/>
              </a:rPr>
              <a:t>? N=97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8567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56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Albertus" pitchFamily="34" charset="0"/>
              </a:rPr>
              <a:t>Koliko </a:t>
            </a:r>
            <a:r>
              <a:rPr lang="pl-PL" sz="2000" dirty="0">
                <a:latin typeface="Albertus" pitchFamily="34" charset="0"/>
              </a:rPr>
              <a:t>dana ste tada bili </a:t>
            </a:r>
            <a:r>
              <a:rPr lang="pl-PL" sz="2000" dirty="0" smtClean="0">
                <a:latin typeface="Albertus" pitchFamily="34" charset="0"/>
              </a:rPr>
              <a:t>kažnjeni samicom/ste boravili u samici? N=73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3815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1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Albertus" pitchFamily="34" charset="0"/>
              </a:rPr>
              <a:t>Kada ste </a:t>
            </a:r>
            <a:r>
              <a:rPr lang="pl-PL" sz="2000" dirty="0" smtClean="0">
                <a:latin typeface="Albertus" pitchFamily="34" charset="0"/>
              </a:rPr>
              <a:t>upućeni </a:t>
            </a:r>
            <a:r>
              <a:rPr lang="pl-PL" sz="2000" dirty="0">
                <a:latin typeface="Albertus" pitchFamily="34" charset="0"/>
              </a:rPr>
              <a:t>u samicu zatvorski ljekar Vas je</a:t>
            </a:r>
            <a:r>
              <a:rPr lang="pl-PL" sz="2000" dirty="0" smtClean="0">
                <a:latin typeface="Albertus" pitchFamily="34" charset="0"/>
              </a:rPr>
              <a:t>: N=81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1685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98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latin typeface="Albertus" pitchFamily="34" charset="0"/>
              </a:rPr>
              <a:t>Ako</a:t>
            </a:r>
            <a:r>
              <a:rPr lang="en-US" sz="2000" dirty="0">
                <a:latin typeface="Albertus" pitchFamily="34" charset="0"/>
              </a:rPr>
              <a:t> </a:t>
            </a:r>
            <a:r>
              <a:rPr lang="en-US" sz="2000" dirty="0" err="1">
                <a:latin typeface="Albertus" pitchFamily="34" charset="0"/>
              </a:rPr>
              <a:t>ste</a:t>
            </a:r>
            <a:r>
              <a:rPr lang="en-US" sz="2000" dirty="0">
                <a:latin typeface="Albertus" pitchFamily="34" charset="0"/>
              </a:rPr>
              <a:t> </a:t>
            </a:r>
            <a:r>
              <a:rPr lang="en-US" sz="2000" dirty="0" err="1">
                <a:latin typeface="Albertus" pitchFamily="34" charset="0"/>
              </a:rPr>
              <a:t>tokom</a:t>
            </a:r>
            <a:r>
              <a:rPr lang="en-US" sz="2000" dirty="0">
                <a:latin typeface="Albertus" pitchFamily="34" charset="0"/>
              </a:rPr>
              <a:t> </a:t>
            </a:r>
            <a:r>
              <a:rPr lang="en-US" sz="2000" dirty="0" err="1">
                <a:latin typeface="Albertus" pitchFamily="34" charset="0"/>
              </a:rPr>
              <a:t>boravka</a:t>
            </a:r>
            <a:r>
              <a:rPr lang="en-US" sz="2000" dirty="0">
                <a:latin typeface="Albertus" pitchFamily="34" charset="0"/>
              </a:rPr>
              <a:t> u </a:t>
            </a:r>
            <a:r>
              <a:rPr lang="en-US" sz="2000" dirty="0" err="1">
                <a:latin typeface="Albertus" pitchFamily="34" charset="0"/>
              </a:rPr>
              <a:t>samici</a:t>
            </a:r>
            <a:r>
              <a:rPr lang="en-US" sz="2000" dirty="0">
                <a:latin typeface="Albertus" pitchFamily="34" charset="0"/>
              </a:rPr>
              <a:t> </a:t>
            </a:r>
            <a:r>
              <a:rPr lang="en-US" sz="2000" dirty="0" err="1" smtClean="0">
                <a:latin typeface="Albertus" pitchFamily="34" charset="0"/>
              </a:rPr>
              <a:t>tra</a:t>
            </a:r>
            <a:r>
              <a:rPr lang="sr-Latn-ME" sz="2000" dirty="0" smtClean="0">
                <a:latin typeface="Albertus" pitchFamily="34" charset="0"/>
              </a:rPr>
              <a:t>ž</a:t>
            </a:r>
            <a:r>
              <a:rPr lang="en-US" sz="2000" dirty="0" err="1" smtClean="0">
                <a:latin typeface="Albertus" pitchFamily="34" charset="0"/>
              </a:rPr>
              <a:t>ili</a:t>
            </a:r>
            <a:r>
              <a:rPr lang="en-US" sz="2000" dirty="0" smtClean="0">
                <a:latin typeface="Albertus" pitchFamily="34" charset="0"/>
              </a:rPr>
              <a:t> </a:t>
            </a:r>
            <a:r>
              <a:rPr lang="en-US" sz="2000" dirty="0" err="1" smtClean="0">
                <a:latin typeface="Albertus" pitchFamily="34" charset="0"/>
              </a:rPr>
              <a:t>ljekara</a:t>
            </a:r>
            <a:r>
              <a:rPr lang="sr-Latn-ME" sz="2000" dirty="0" smtClean="0">
                <a:latin typeface="Albertus" pitchFamily="34" charset="0"/>
              </a:rPr>
              <a:t> N</a:t>
            </a:r>
            <a:r>
              <a:rPr lang="sr-Latn-ME" sz="2000" dirty="0">
                <a:latin typeface="Albertus" pitchFamily="34" charset="0"/>
              </a:rPr>
              <a:t>=</a:t>
            </a:r>
            <a:r>
              <a:rPr lang="en-US" sz="2000" dirty="0" smtClean="0">
                <a:latin typeface="Albertus" pitchFamily="34" charset="0"/>
              </a:rPr>
              <a:t>81: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8914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29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 smtClean="0">
                <a:latin typeface="Albertus" pitchFamily="34" charset="0"/>
              </a:rPr>
              <a:t>Ako </a:t>
            </a:r>
            <a:r>
              <a:rPr lang="sr-Latn-ME" sz="2000" dirty="0">
                <a:latin typeface="Albertus" pitchFamily="34" charset="0"/>
              </a:rPr>
              <a:t>ste boravili u samici/ili znate nekoga ko jeste, </a:t>
            </a:r>
            <a:r>
              <a:rPr lang="sr-Latn-ME" sz="2000" dirty="0" smtClean="0">
                <a:latin typeface="Albertus" pitchFamily="34" charset="0"/>
              </a:rPr>
              <a:t>napišite </a:t>
            </a:r>
            <a:r>
              <a:rPr lang="sr-Latn-ME" sz="2000" dirty="0">
                <a:latin typeface="Albertus" pitchFamily="34" charset="0"/>
              </a:rPr>
              <a:t>nam ako imate neku </a:t>
            </a:r>
            <a:r>
              <a:rPr lang="sr-Latn-ME" sz="2000" dirty="0" smtClean="0">
                <a:latin typeface="Albertus" pitchFamily="34" charset="0"/>
              </a:rPr>
              <a:t>pritužbu </a:t>
            </a:r>
            <a:r>
              <a:rPr lang="sr-Latn-ME" sz="2000" dirty="0">
                <a:latin typeface="Albertus" pitchFamily="34" charset="0"/>
              </a:rPr>
              <a:t>na postupak </a:t>
            </a:r>
            <a:r>
              <a:rPr lang="sr-Latn-ME" sz="2000" dirty="0" smtClean="0">
                <a:latin typeface="Albertus" pitchFamily="34" charset="0"/>
              </a:rPr>
              <a:t>kažnjavanja - N=43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393256"/>
              </p:ext>
            </p:extLst>
          </p:nvPr>
        </p:nvGraphicFramePr>
        <p:xfrm>
          <a:off x="457200" y="1196752"/>
          <a:ext cx="82296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23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800" dirty="0" smtClean="0">
                <a:solidFill>
                  <a:srgbClr val="FF0000"/>
                </a:solidFill>
                <a:latin typeface="Albertus" pitchFamily="34" charset="0"/>
              </a:rPr>
              <a:t>Tretman</a:t>
            </a:r>
            <a:r>
              <a:rPr lang="sr-Latn-ME" sz="2800" dirty="0" smtClean="0">
                <a:latin typeface="Albertus" pitchFamily="34" charset="0"/>
              </a:rPr>
              <a:t/>
            </a:r>
            <a:br>
              <a:rPr lang="sr-Latn-ME" sz="2800" dirty="0" smtClean="0">
                <a:latin typeface="Albertus" pitchFamily="34" charset="0"/>
              </a:rPr>
            </a:br>
            <a:endParaRPr lang="en-US" sz="2800" dirty="0">
              <a:latin typeface="Albertu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r>
              <a:rPr lang="sr-Latn-ME" sz="1600" dirty="0" smtClean="0">
                <a:latin typeface="Albertus" pitchFamily="34" charset="0"/>
              </a:rPr>
              <a:t>Gotovo trećina zatvorenika u KPD izjavljuje da nije upoznata sa svojim individualnim tretmanom</a:t>
            </a:r>
          </a:p>
          <a:p>
            <a:r>
              <a:rPr lang="sr-Latn-ME" sz="1600" dirty="0" smtClean="0">
                <a:latin typeface="Albertus" pitchFamily="34" charset="0"/>
              </a:rPr>
              <a:t>Gotovo polovina je izjavila da je radno angažovana i smatraju radni angažman u zatvoru korisnim</a:t>
            </a:r>
          </a:p>
          <a:p>
            <a:r>
              <a:rPr lang="sr-Latn-ME" sz="1600" dirty="0" smtClean="0">
                <a:latin typeface="Albertus" pitchFamily="34" charset="0"/>
              </a:rPr>
              <a:t>Svega 8,2% izjavljuje da je imalo prilike da se obrazuje, dok je više od polovine izjavilo da je zainteresovano da se uključi u neki program dodatnog obrazovanja</a:t>
            </a:r>
          </a:p>
          <a:p>
            <a:r>
              <a:rPr lang="sr-Latn-ME" sz="1600" dirty="0" smtClean="0">
                <a:latin typeface="Albertus" pitchFamily="34" charset="0"/>
              </a:rPr>
              <a:t>Većina smatra da bi im obrazovanje stečeno u zatvoru bilo korisno, pogotovo ukoliko bi dobili sertifikat o stečenom obrazovanju i/ili preporuku</a:t>
            </a:r>
          </a:p>
          <a:p>
            <a:r>
              <a:rPr lang="sr-Latn-ME" sz="1600" dirty="0" smtClean="0">
                <a:latin typeface="Albertus" pitchFamily="34" charset="0"/>
              </a:rPr>
              <a:t>Slobodno vrijeme najčešće provode gledajući TV, u fizičkim aktivnostima, šetnji, čitanju knjiga i razgovoru sa drugim zatvorenicima</a:t>
            </a:r>
          </a:p>
          <a:p>
            <a:r>
              <a:rPr lang="sr-Latn-ME" sz="1600" dirty="0" smtClean="0">
                <a:latin typeface="Albertus" pitchFamily="34" charset="0"/>
              </a:rPr>
              <a:t>Porodici treba posvetiti posebnu pažnju u programu tretmana jer je percipirana kao značajan vid podrške, polovina ispitanika je u braku ili vanbračnoj zajednici i polovina izjavljuje da ima djecu</a:t>
            </a:r>
          </a:p>
          <a:p>
            <a:r>
              <a:rPr lang="sr-Latn-ME" sz="1600" dirty="0" smtClean="0">
                <a:latin typeface="Albertus" pitchFamily="34" charset="0"/>
              </a:rPr>
              <a:t>23% ispitanika iz KPD izjavljuje da je koristilo drogu prije ulaska u zatvor. Većina ovih ipitanika ne smatra programe za odvikavanje dovoljno adekvatnim.</a:t>
            </a:r>
          </a:p>
          <a:p>
            <a:r>
              <a:rPr lang="sr-Latn-ME" sz="1600" dirty="0" smtClean="0">
                <a:latin typeface="Albertus" pitchFamily="34" charset="0"/>
              </a:rPr>
              <a:t>Prepoznate su aktivnosti besplatne pravne pomoći, prevencije krvlju prenosivih infekcija i tretmana zavisnosti koje sprovode NVO-i, dok svaki šesti ispitanik izjavljuje da nije upoznat sa aktivnostima koje sprovode NVO-i.</a:t>
            </a:r>
            <a:endParaRPr lang="en-US" sz="1600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lbertus" pitchFamily="34" charset="0"/>
              </a:rPr>
              <a:t>U </a:t>
            </a:r>
            <a:r>
              <a:rPr lang="en-US" sz="2000" b="1" dirty="0" err="1">
                <a:latin typeface="Albertus" pitchFamily="34" charset="0"/>
              </a:rPr>
              <a:t>kojoj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mjeri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ste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zadovoljni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programom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tretmana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koji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Vam</a:t>
            </a:r>
            <a:r>
              <a:rPr lang="en-US" sz="2000" b="1" dirty="0">
                <a:latin typeface="Albertus" pitchFamily="34" charset="0"/>
              </a:rPr>
              <a:t> je </a:t>
            </a:r>
            <a:r>
              <a:rPr lang="en-US" sz="2000" b="1" dirty="0" err="1" smtClean="0">
                <a:latin typeface="Albertus" pitchFamily="34" charset="0"/>
              </a:rPr>
              <a:t>predlo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smtClean="0">
                <a:latin typeface="Albertus" pitchFamily="34" charset="0"/>
              </a:rPr>
              <a:t>en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9144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05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 smtClean="0">
                <a:latin typeface="Albertus" pitchFamily="34" charset="0"/>
              </a:rPr>
              <a:t>Na koji način možete da zatražite pomoć kad Vam je potrebna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3354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6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500" dirty="0" smtClean="0"/>
              <a:t>Koje vrste podrške vam se pružaju u zatvoru? - baza, oni koji su odgovorili - N=93</a:t>
            </a:r>
            <a:endParaRPr lang="en-US" sz="2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092140"/>
              </p:ext>
            </p:extLst>
          </p:nvPr>
        </p:nvGraphicFramePr>
        <p:xfrm>
          <a:off x="179512" y="1600200"/>
          <a:ext cx="871296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283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Albertus" pitchFamily="34" charset="0"/>
              </a:rPr>
              <a:t>D</a:t>
            </a:r>
            <a:r>
              <a:rPr lang="sr-Latn-ME" sz="2000" b="1" dirty="0" smtClean="0">
                <a:latin typeface="Albertus" pitchFamily="34" charset="0"/>
              </a:rPr>
              <a:t>už</a:t>
            </a:r>
            <a:r>
              <a:rPr lang="en-US" sz="2000" b="1" dirty="0" err="1" smtClean="0">
                <a:latin typeface="Albertus" pitchFamily="34" charset="0"/>
              </a:rPr>
              <a:t>ina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trenutne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kazne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zatvora</a:t>
            </a:r>
            <a:r>
              <a:rPr lang="sr-Latn-ME" sz="2000" b="1" dirty="0" smtClean="0">
                <a:latin typeface="Albertus" pitchFamily="34" charset="0"/>
              </a:rPr>
              <a:t> N=281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4835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8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800" dirty="0" smtClean="0">
                <a:solidFill>
                  <a:srgbClr val="FF0000"/>
                </a:solidFill>
                <a:latin typeface="Albertus" pitchFamily="34" charset="0"/>
              </a:rPr>
              <a:t>Rad u zatvoru</a:t>
            </a:r>
            <a:endParaRPr lang="en-US" sz="2800" dirty="0">
              <a:solidFill>
                <a:srgbClr val="FF0000"/>
              </a:solidFill>
              <a:latin typeface="Albertu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ste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radno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anga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sr-Latn-ME" sz="2000" b="1" dirty="0">
                <a:latin typeface="Albertus" pitchFamily="34" charset="0"/>
              </a:rPr>
              <a:t>o</a:t>
            </a:r>
            <a:r>
              <a:rPr lang="en-US" sz="2000" b="1" dirty="0" err="1" smtClean="0">
                <a:latin typeface="Albertus" pitchFamily="34" charset="0"/>
              </a:rPr>
              <a:t>vani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7684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00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Albertus" pitchFamily="34" charset="0"/>
              </a:rPr>
              <a:t>Rad u </a:t>
            </a:r>
            <a:r>
              <a:rPr lang="en-US" sz="2000" b="1" dirty="0" err="1">
                <a:latin typeface="Albertus" pitchFamily="34" charset="0"/>
              </a:rPr>
              <a:t>zatvoru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Vam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smtClean="0">
                <a:latin typeface="Albertus" pitchFamily="34" charset="0"/>
              </a:rPr>
              <a:t>je</a:t>
            </a:r>
            <a:r>
              <a:rPr lang="sr-Latn-ME" sz="2000" b="1" dirty="0" smtClean="0">
                <a:latin typeface="Albertus" pitchFamily="34" charset="0"/>
              </a:rPr>
              <a:t> (baza, oni kojima su radno angažovani)</a:t>
            </a:r>
            <a:r>
              <a:rPr lang="en-US" sz="2000" b="1" dirty="0" smtClean="0">
                <a:latin typeface="Albertus" pitchFamily="34" charset="0"/>
              </a:rPr>
              <a:t>: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7965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1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sr-Latn-ME" sz="2500" dirty="0" smtClean="0"/>
              <a:t>Koje poslove želite da obavljate? N= 113</a:t>
            </a:r>
            <a:endParaRPr lang="en-US" sz="2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509470"/>
              </p:ext>
            </p:extLst>
          </p:nvPr>
        </p:nvGraphicFramePr>
        <p:xfrm>
          <a:off x="323528" y="764704"/>
          <a:ext cx="82296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0734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800" dirty="0" smtClean="0">
                <a:solidFill>
                  <a:srgbClr val="FF0000"/>
                </a:solidFill>
                <a:latin typeface="Albertus" pitchFamily="34" charset="0"/>
              </a:rPr>
              <a:t>Obrazovanje i obuke</a:t>
            </a:r>
            <a:endParaRPr lang="en-US" sz="2800" dirty="0">
              <a:solidFill>
                <a:srgbClr val="FF0000"/>
              </a:solidFill>
              <a:latin typeface="Albertu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lbertus" pitchFamily="34" charset="0"/>
              </a:rPr>
              <a:t>Da li u </a:t>
            </a:r>
            <a:r>
              <a:rPr lang="en-US" sz="2000" b="1" dirty="0" err="1">
                <a:latin typeface="Albertus" pitchFamily="34" charset="0"/>
              </a:rPr>
              <a:t>zatvoru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imate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priliku</a:t>
            </a:r>
            <a:r>
              <a:rPr lang="en-US" sz="2000" b="1" dirty="0">
                <a:latin typeface="Albertus" pitchFamily="34" charset="0"/>
              </a:rPr>
              <a:t> da se  </a:t>
            </a:r>
            <a:r>
              <a:rPr lang="en-US" sz="2000" b="1" dirty="0" err="1">
                <a:latin typeface="Albertus" pitchFamily="34" charset="0"/>
              </a:rPr>
              <a:t>obrazujete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0908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87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ste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zainteresovani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uklju</a:t>
            </a:r>
            <a:r>
              <a:rPr lang="sr-Latn-ME" sz="2000" b="1" dirty="0" smtClean="0">
                <a:latin typeface="Albertus" pitchFamily="34" charset="0"/>
              </a:rPr>
              <a:t>č</a:t>
            </a:r>
            <a:r>
              <a:rPr lang="en-US" sz="2000" b="1" dirty="0" err="1" smtClean="0">
                <a:latin typeface="Albertus" pitchFamily="34" charset="0"/>
              </a:rPr>
              <a:t>ivanje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>
                <a:latin typeface="Albertus" pitchFamily="34" charset="0"/>
              </a:rPr>
              <a:t>u </a:t>
            </a:r>
            <a:r>
              <a:rPr lang="en-US" sz="2000" b="1" dirty="0" err="1">
                <a:latin typeface="Albertus" pitchFamily="34" charset="0"/>
              </a:rPr>
              <a:t>neku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vrstu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obrazovanja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427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36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ste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tra</a:t>
            </a:r>
            <a:r>
              <a:rPr lang="sr-Latn-ME" sz="2000" b="1" dirty="0" smtClean="0">
                <a:latin typeface="Albertus" pitchFamily="34" charset="0"/>
              </a:rPr>
              <a:t>ž</a:t>
            </a:r>
            <a:r>
              <a:rPr lang="en-US" sz="2000" b="1" dirty="0" err="1" smtClean="0">
                <a:latin typeface="Albertus" pitchFamily="34" charset="0"/>
              </a:rPr>
              <a:t>ili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>
                <a:latin typeface="Albertus" pitchFamily="34" charset="0"/>
              </a:rPr>
              <a:t>da </a:t>
            </a:r>
            <a:r>
              <a:rPr lang="en-US" sz="2000" b="1" dirty="0" err="1">
                <a:latin typeface="Albertus" pitchFamily="34" charset="0"/>
              </a:rPr>
              <a:t>Vam</a:t>
            </a:r>
            <a:r>
              <a:rPr lang="en-US" sz="2000" b="1" dirty="0">
                <a:latin typeface="Albertus" pitchFamily="34" charset="0"/>
              </a:rPr>
              <a:t> se van </a:t>
            </a:r>
            <a:r>
              <a:rPr lang="en-US" sz="2000" b="1" dirty="0" err="1">
                <a:latin typeface="Albertus" pitchFamily="34" charset="0"/>
              </a:rPr>
              <a:t>zatvora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omogu</a:t>
            </a:r>
            <a:r>
              <a:rPr lang="sr-Latn-ME" sz="2000" b="1" dirty="0" smtClean="0">
                <a:latin typeface="Albertus" pitchFamily="34" charset="0"/>
              </a:rPr>
              <a:t>ć</a:t>
            </a:r>
            <a:r>
              <a:rPr lang="en-US" sz="2000" b="1" dirty="0" smtClean="0">
                <a:latin typeface="Albertus" pitchFamily="34" charset="0"/>
              </a:rPr>
              <a:t>i </a:t>
            </a:r>
            <a:r>
              <a:rPr lang="en-US" sz="2000" b="1" dirty="0" err="1">
                <a:latin typeface="Albertus" pitchFamily="34" charset="0"/>
              </a:rPr>
              <a:t>nastavak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zapo</a:t>
            </a:r>
            <a:r>
              <a:rPr lang="sr-Latn-ME" sz="2000" b="1" dirty="0" smtClean="0">
                <a:latin typeface="Albertus" pitchFamily="34" charset="0"/>
              </a:rPr>
              <a:t>č</a:t>
            </a:r>
            <a:r>
              <a:rPr lang="en-US" sz="2000" b="1" dirty="0" err="1" smtClean="0">
                <a:latin typeface="Albertus" pitchFamily="34" charset="0"/>
              </a:rPr>
              <a:t>etog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sr-Latn-ME" sz="2000" b="1" dirty="0" smtClean="0">
                <a:latin typeface="Albertus" pitchFamily="34" charset="0"/>
              </a:rPr>
              <a:t>š</a:t>
            </a:r>
            <a:r>
              <a:rPr lang="en-US" sz="2000" b="1" dirty="0" err="1" smtClean="0">
                <a:latin typeface="Albertus" pitchFamily="34" charset="0"/>
              </a:rPr>
              <a:t>kolovanja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4548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55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Albertus" pitchFamily="34" charset="0"/>
              </a:rPr>
              <a:t>Da </a:t>
            </a:r>
            <a:r>
              <a:rPr lang="en-US" sz="2000" b="1" dirty="0">
                <a:latin typeface="Albertus" pitchFamily="34" charset="0"/>
              </a:rPr>
              <a:t>li </a:t>
            </a:r>
            <a:r>
              <a:rPr lang="en-US" sz="2000" b="1" dirty="0" err="1">
                <a:latin typeface="Albertus" pitchFamily="34" charset="0"/>
              </a:rPr>
              <a:t>Vam</a:t>
            </a:r>
            <a:r>
              <a:rPr lang="en-US" sz="2000" b="1" dirty="0">
                <a:latin typeface="Albertus" pitchFamily="34" charset="0"/>
              </a:rPr>
              <a:t> je to </a:t>
            </a:r>
            <a:r>
              <a:rPr lang="en-US" sz="2000" b="1" dirty="0" err="1">
                <a:latin typeface="Albertus" pitchFamily="34" charset="0"/>
              </a:rPr>
              <a:t>bilo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omogu</a:t>
            </a:r>
            <a:r>
              <a:rPr lang="sr-Latn-ME" sz="2000" b="1" dirty="0" smtClean="0">
                <a:latin typeface="Albertus" pitchFamily="34" charset="0"/>
              </a:rPr>
              <a:t>ć</a:t>
            </a:r>
            <a:r>
              <a:rPr lang="en-US" sz="2000" b="1" dirty="0" err="1" smtClean="0">
                <a:latin typeface="Albertus" pitchFamily="34" charset="0"/>
              </a:rPr>
              <a:t>eno</a:t>
            </a:r>
            <a:r>
              <a:rPr lang="en-US" sz="2000" b="1" dirty="0" smtClean="0">
                <a:latin typeface="Albertus" pitchFamily="34" charset="0"/>
              </a:rPr>
              <a:t>?</a:t>
            </a:r>
            <a:r>
              <a:rPr lang="sr-Latn-ME" sz="2000" b="1" dirty="0">
                <a:latin typeface="Albertus" pitchFamily="34" charset="0"/>
              </a:rPr>
              <a:t> </a:t>
            </a:r>
            <a:r>
              <a:rPr lang="sr-Latn-ME" sz="2000" b="1" dirty="0" smtClean="0">
                <a:latin typeface="Albertus" pitchFamily="34" charset="0"/>
              </a:rPr>
              <a:t>Baza – oni koji su izjavili da su tražili - N(KPD)=23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1374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71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latin typeface="Albertus" pitchFamily="34" charset="0"/>
              </a:rPr>
              <a:t>Obrazovanje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ste</a:t>
            </a:r>
            <a:r>
              <a:rPr lang="sr-Latn-ME" sz="2000" b="1" dirty="0" smtClean="0">
                <a:latin typeface="Albertus" pitchFamily="34" charset="0"/>
              </a:rPr>
              <a:t>č</a:t>
            </a:r>
            <a:r>
              <a:rPr lang="en-US" sz="2000" b="1" dirty="0" err="1" smtClean="0">
                <a:latin typeface="Albertus" pitchFamily="34" charset="0"/>
              </a:rPr>
              <a:t>eno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>
                <a:latin typeface="Albertus" pitchFamily="34" charset="0"/>
              </a:rPr>
              <a:t>u </a:t>
            </a:r>
            <a:r>
              <a:rPr lang="en-US" sz="2000" b="1" dirty="0" err="1">
                <a:latin typeface="Albertus" pitchFamily="34" charset="0"/>
              </a:rPr>
              <a:t>zatvoru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smatrate</a:t>
            </a:r>
            <a:r>
              <a:rPr lang="en-US" sz="2000" b="1" dirty="0">
                <a:latin typeface="Albertus" pitchFamily="34" charset="0"/>
              </a:rPr>
              <a:t> da bi </a:t>
            </a:r>
            <a:r>
              <a:rPr lang="en-US" sz="2000" b="1" dirty="0" err="1">
                <a:latin typeface="Albertus" pitchFamily="34" charset="0"/>
              </a:rPr>
              <a:t>Vam</a:t>
            </a:r>
            <a:r>
              <a:rPr lang="en-US" sz="2000" b="1" dirty="0">
                <a:latin typeface="Albertus" pitchFamily="34" charset="0"/>
              </a:rPr>
              <a:t>, </a:t>
            </a:r>
            <a:r>
              <a:rPr lang="en-US" sz="2000" b="1" dirty="0" err="1">
                <a:latin typeface="Albertus" pitchFamily="34" charset="0"/>
              </a:rPr>
              <a:t>po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izlasku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iz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zatvora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bilo</a:t>
            </a:r>
            <a:r>
              <a:rPr lang="en-US" sz="2000" b="1" dirty="0">
                <a:latin typeface="Albertus" pitchFamily="34" charset="0"/>
              </a:rPr>
              <a:t>: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1301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9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ste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smtClean="0">
                <a:latin typeface="Albertus" pitchFamily="34" charset="0"/>
              </a:rPr>
              <a:t>bi</a:t>
            </a:r>
            <a:r>
              <a:rPr lang="sr-Latn-ME" sz="2000" b="1" dirty="0" smtClean="0">
                <a:latin typeface="Albertus" pitchFamily="34" charset="0"/>
              </a:rPr>
              <a:t>l</a:t>
            </a:r>
            <a:r>
              <a:rPr lang="en-US" sz="2000" b="1" dirty="0" smtClean="0">
                <a:latin typeface="Albertus" pitchFamily="34" charset="0"/>
              </a:rPr>
              <a:t>i </a:t>
            </a:r>
            <a:r>
              <a:rPr lang="en-US" sz="2000" b="1" dirty="0" err="1">
                <a:latin typeface="Albertus" pitchFamily="34" charset="0"/>
              </a:rPr>
              <a:t>zaposleni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prije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odlaska</a:t>
            </a:r>
            <a:r>
              <a:rPr lang="en-US" sz="2000" b="1" dirty="0">
                <a:latin typeface="Albertus" pitchFamily="34" charset="0"/>
              </a:rPr>
              <a:t> u </a:t>
            </a:r>
            <a:r>
              <a:rPr lang="en-US" sz="2000" b="1" dirty="0" err="1">
                <a:latin typeface="Albertus" pitchFamily="34" charset="0"/>
              </a:rPr>
              <a:t>zatvor</a:t>
            </a:r>
            <a:r>
              <a:rPr lang="en-US" sz="2000" b="1" dirty="0" smtClean="0">
                <a:latin typeface="Albertus" pitchFamily="34" charset="0"/>
              </a:rPr>
              <a:t>?</a:t>
            </a:r>
            <a:r>
              <a:rPr lang="sr-Latn-ME" sz="2000" b="1" dirty="0">
                <a:latin typeface="Albertus" pitchFamily="34" charset="0"/>
              </a:rPr>
              <a:t/>
            </a:r>
            <a:br>
              <a:rPr lang="sr-Latn-ME" sz="2000" b="1" dirty="0">
                <a:latin typeface="Albertus" pitchFamily="34" charset="0"/>
              </a:rPr>
            </a:br>
            <a:r>
              <a:rPr lang="sr-Latn-ME" sz="2000" b="1" dirty="0">
                <a:latin typeface="Albertus" pitchFamily="34" charset="0"/>
              </a:rPr>
              <a:t>b</a:t>
            </a:r>
            <a:r>
              <a:rPr lang="sr-Latn-ME" sz="2000" b="1" dirty="0" smtClean="0">
                <a:latin typeface="Albertus" pitchFamily="34" charset="0"/>
              </a:rPr>
              <a:t>aza, oni koji su odgovorili, N(KPD)=276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4311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31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 smtClean="0">
                <a:latin typeface="Albertus" pitchFamily="34" charset="0"/>
              </a:rPr>
              <a:t>Po završenoj obuci, želite da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6345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03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800" dirty="0" smtClean="0">
                <a:solidFill>
                  <a:srgbClr val="FF0000"/>
                </a:solidFill>
                <a:latin typeface="Albertus" pitchFamily="34" charset="0"/>
              </a:rPr>
              <a:t>Slobodno vrijeme</a:t>
            </a:r>
            <a:endParaRPr lang="en-US" sz="2800" dirty="0">
              <a:solidFill>
                <a:srgbClr val="FF0000"/>
              </a:solidFill>
              <a:latin typeface="Albertu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sz="2000" dirty="0" smtClean="0">
                <a:latin typeface="Albertus" pitchFamily="34" charset="0"/>
              </a:rPr>
              <a:t>Kako provodite slobodno vrijeme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079506"/>
              </p:ext>
            </p:extLst>
          </p:nvPr>
        </p:nvGraphicFramePr>
        <p:xfrm>
          <a:off x="457200" y="1124744"/>
          <a:ext cx="850728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20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r-Latn-ME" sz="2500" dirty="0" smtClean="0"/>
              <a:t>Sta još želite da radite u slobodno vrijeme? N=87</a:t>
            </a:r>
            <a:endParaRPr lang="en-US" sz="2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46264"/>
              </p:ext>
            </p:extLst>
          </p:nvPr>
        </p:nvGraphicFramePr>
        <p:xfrm>
          <a:off x="457200" y="836712"/>
          <a:ext cx="8229600" cy="528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8920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>
                <a:latin typeface="Albertus" pitchFamily="34" charset="0"/>
              </a:rPr>
              <a:t>U</a:t>
            </a:r>
            <a:r>
              <a:rPr lang="en-US" sz="2000" dirty="0" err="1" smtClean="0">
                <a:latin typeface="Albertus" pitchFamily="34" charset="0"/>
              </a:rPr>
              <a:t>sluge</a:t>
            </a:r>
            <a:r>
              <a:rPr lang="en-US" sz="2000" dirty="0" smtClean="0">
                <a:latin typeface="Albertus" pitchFamily="34" charset="0"/>
              </a:rPr>
              <a:t> </a:t>
            </a:r>
            <a:r>
              <a:rPr lang="en-US" sz="2000" dirty="0" err="1">
                <a:latin typeface="Albertus" pitchFamily="34" charset="0"/>
              </a:rPr>
              <a:t>nevladinih</a:t>
            </a:r>
            <a:r>
              <a:rPr lang="en-US" sz="2000" dirty="0">
                <a:latin typeface="Albertus" pitchFamily="34" charset="0"/>
              </a:rPr>
              <a:t> </a:t>
            </a:r>
            <a:r>
              <a:rPr lang="en-US" sz="2000" dirty="0" err="1">
                <a:latin typeface="Albertus" pitchFamily="34" charset="0"/>
              </a:rPr>
              <a:t>organizacija</a:t>
            </a:r>
            <a:r>
              <a:rPr lang="en-US" sz="2000" dirty="0">
                <a:latin typeface="Albertus" pitchFamily="34" charset="0"/>
              </a:rPr>
              <a:t> </a:t>
            </a:r>
            <a:r>
              <a:rPr lang="en-US" sz="2000" dirty="0" err="1">
                <a:latin typeface="Albertus" pitchFamily="34" charset="0"/>
              </a:rPr>
              <a:t>koje</a:t>
            </a:r>
            <a:r>
              <a:rPr lang="en-US" sz="2000" dirty="0">
                <a:latin typeface="Albertus" pitchFamily="34" charset="0"/>
              </a:rPr>
              <a:t> </a:t>
            </a:r>
            <a:r>
              <a:rPr lang="en-US" sz="2000" dirty="0" err="1">
                <a:latin typeface="Albertus" pitchFamily="34" charset="0"/>
              </a:rPr>
              <a:t>ste</a:t>
            </a:r>
            <a:r>
              <a:rPr lang="en-US" sz="2000" dirty="0">
                <a:latin typeface="Albertus" pitchFamily="34" charset="0"/>
              </a:rPr>
              <a:t> </a:t>
            </a:r>
            <a:r>
              <a:rPr lang="en-US" sz="2000" dirty="0" err="1">
                <a:latin typeface="Albertus" pitchFamily="34" charset="0"/>
              </a:rPr>
              <a:t>koristili</a:t>
            </a:r>
            <a:r>
              <a:rPr lang="en-US" sz="2000" dirty="0">
                <a:latin typeface="Albertus" pitchFamily="34" charset="0"/>
              </a:rPr>
              <a:t> </a:t>
            </a:r>
            <a:r>
              <a:rPr lang="en-US" sz="2000" dirty="0" err="1">
                <a:latin typeface="Albertus" pitchFamily="34" charset="0"/>
              </a:rPr>
              <a:t>tokom</a:t>
            </a:r>
            <a:r>
              <a:rPr lang="en-US" sz="2000" dirty="0">
                <a:latin typeface="Albertus" pitchFamily="34" charset="0"/>
              </a:rPr>
              <a:t> </a:t>
            </a:r>
            <a:r>
              <a:rPr lang="en-US" sz="2000" dirty="0" err="1">
                <a:latin typeface="Albertus" pitchFamily="34" charset="0"/>
              </a:rPr>
              <a:t>boravka</a:t>
            </a:r>
            <a:r>
              <a:rPr lang="en-US" sz="2000" dirty="0">
                <a:latin typeface="Albertus" pitchFamily="34" charset="0"/>
              </a:rPr>
              <a:t> u </a:t>
            </a:r>
            <a:r>
              <a:rPr lang="en-US" sz="2000" dirty="0" err="1">
                <a:latin typeface="Albertus" pitchFamily="34" charset="0"/>
              </a:rPr>
              <a:t>zatvoru</a:t>
            </a:r>
            <a:r>
              <a:rPr lang="en-US" sz="2000" dirty="0">
                <a:latin typeface="Albertus" pitchFamily="34" charset="0"/>
              </a:rPr>
              <a:t>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134984"/>
              </p:ext>
            </p:extLst>
          </p:nvPr>
        </p:nvGraphicFramePr>
        <p:xfrm>
          <a:off x="107504" y="1484784"/>
          <a:ext cx="89289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20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800" dirty="0" smtClean="0">
                <a:solidFill>
                  <a:srgbClr val="FF0000"/>
                </a:solidFill>
                <a:latin typeface="Albertus" pitchFamily="34" charset="0"/>
              </a:rPr>
              <a:t>Kontakt sa porodicom</a:t>
            </a:r>
            <a:endParaRPr lang="en-US" sz="2800" dirty="0">
              <a:solidFill>
                <a:srgbClr val="FF0000"/>
              </a:solidFill>
              <a:latin typeface="Albertu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 smtClean="0">
                <a:latin typeface="Albertus" pitchFamily="34" charset="0"/>
              </a:rPr>
              <a:t>Kada izađete, podršku će Vam pružiti...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317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80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Albertus" pitchFamily="34" charset="0"/>
              </a:rPr>
              <a:t>Bra</a:t>
            </a:r>
            <a:r>
              <a:rPr lang="sr-Latn-ME" sz="2000" b="1" dirty="0" smtClean="0">
                <a:latin typeface="Albertus" pitchFamily="34" charset="0"/>
              </a:rPr>
              <a:t>č</a:t>
            </a:r>
            <a:r>
              <a:rPr lang="en-US" sz="2000" b="1" dirty="0" err="1" smtClean="0">
                <a:latin typeface="Albertus" pitchFamily="34" charset="0"/>
              </a:rPr>
              <a:t>ni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>
                <a:latin typeface="Albertus" pitchFamily="34" charset="0"/>
              </a:rPr>
              <a:t>status: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1934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49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latin typeface="Albertus" pitchFamily="34" charset="0"/>
              </a:rPr>
              <a:t>Koliko</a:t>
            </a:r>
            <a:r>
              <a:rPr lang="en-US" sz="2000" b="1" dirty="0">
                <a:latin typeface="Albertus" pitchFamily="34" charset="0"/>
              </a:rPr>
              <a:t> Vas </a:t>
            </a:r>
            <a:r>
              <a:rPr lang="sr-Latn-ME" sz="2000" b="1" dirty="0" smtClean="0">
                <a:latin typeface="Albertus" pitchFamily="34" charset="0"/>
              </a:rPr>
              <a:t>č</a:t>
            </a:r>
            <a:r>
              <a:rPr lang="en-US" sz="2000" b="1" dirty="0" err="1" smtClean="0">
                <a:latin typeface="Albertus" pitchFamily="34" charset="0"/>
              </a:rPr>
              <a:t>esto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porodica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posje</a:t>
            </a:r>
            <a:r>
              <a:rPr lang="sr-Latn-ME" sz="2000" b="1" dirty="0" smtClean="0">
                <a:latin typeface="Albertus" pitchFamily="34" charset="0"/>
              </a:rPr>
              <a:t>ć</a:t>
            </a:r>
            <a:r>
              <a:rPr lang="en-US" sz="2000" b="1" dirty="0" err="1" smtClean="0">
                <a:latin typeface="Albertus" pitchFamily="34" charset="0"/>
              </a:rPr>
              <a:t>uje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138312"/>
              </p:ext>
            </p:extLst>
          </p:nvPr>
        </p:nvGraphicFramePr>
        <p:xfrm>
          <a:off x="179512" y="1268760"/>
          <a:ext cx="882047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22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imate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djecu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1515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18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imate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novu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smtClean="0">
                <a:latin typeface="Albertus" pitchFamily="34" charset="0"/>
              </a:rPr>
              <a:t>li</a:t>
            </a:r>
            <a:r>
              <a:rPr lang="sr-Latn-ME" sz="2000" b="1" dirty="0" smtClean="0">
                <a:latin typeface="Albertus" pitchFamily="34" charset="0"/>
              </a:rPr>
              <a:t>č</a:t>
            </a:r>
            <a:r>
              <a:rPr lang="en-US" sz="2000" b="1" dirty="0" smtClean="0">
                <a:latin typeface="Albertus" pitchFamily="34" charset="0"/>
              </a:rPr>
              <a:t>nu </a:t>
            </a:r>
            <a:r>
              <a:rPr lang="en-US" sz="2000" b="1" dirty="0" err="1">
                <a:latin typeface="Albertus" pitchFamily="34" charset="0"/>
              </a:rPr>
              <a:t>kartu</a:t>
            </a:r>
            <a:r>
              <a:rPr lang="en-US" sz="2000" b="1" dirty="0">
                <a:latin typeface="Albertus" pitchFamily="34" charset="0"/>
              </a:rPr>
              <a:t>/</a:t>
            </a:r>
            <a:r>
              <a:rPr lang="en-US" sz="2000" b="1" dirty="0" err="1">
                <a:latin typeface="Albertus" pitchFamily="34" charset="0"/>
              </a:rPr>
              <a:t>biometrijsku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smtClean="0">
                <a:latin typeface="Albertus" pitchFamily="34" charset="0"/>
              </a:rPr>
              <a:t>li</a:t>
            </a:r>
            <a:r>
              <a:rPr lang="sr-Latn-ME" sz="2000" b="1" dirty="0" smtClean="0">
                <a:latin typeface="Albertus" pitchFamily="34" charset="0"/>
              </a:rPr>
              <a:t>č</a:t>
            </a:r>
            <a:r>
              <a:rPr lang="en-US" sz="2000" b="1" dirty="0" smtClean="0">
                <a:latin typeface="Albertus" pitchFamily="34" charset="0"/>
              </a:rPr>
              <a:t>nu </a:t>
            </a:r>
            <a:r>
              <a:rPr lang="en-US" sz="2000" b="1" dirty="0" err="1">
                <a:latin typeface="Albertus" pitchFamily="34" charset="0"/>
              </a:rPr>
              <a:t>kartu</a:t>
            </a:r>
            <a:r>
              <a:rPr lang="en-US" sz="2000" b="1" dirty="0" smtClean="0">
                <a:latin typeface="Albertus" pitchFamily="34" charset="0"/>
              </a:rPr>
              <a:t>?</a:t>
            </a:r>
            <a:r>
              <a:rPr lang="sr-Latn-ME" sz="2000" b="1" dirty="0">
                <a:latin typeface="Albertus" pitchFamily="34" charset="0"/>
              </a:rPr>
              <a:t> baza, oni koji su odgovorili, N(KPD)=276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6126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0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800" dirty="0" smtClean="0">
                <a:solidFill>
                  <a:srgbClr val="FF0000"/>
                </a:solidFill>
                <a:latin typeface="Albertus" pitchFamily="34" charset="0"/>
              </a:rPr>
              <a:t>Upotreba psihoaktivnih supstanci</a:t>
            </a:r>
            <a:endParaRPr lang="en-US" sz="2800" dirty="0">
              <a:solidFill>
                <a:srgbClr val="FF0000"/>
              </a:solidFill>
              <a:latin typeface="Albertu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latin typeface="Albertus" pitchFamily="34" charset="0"/>
              </a:rPr>
              <a:t>Ukoliko</a:t>
            </a:r>
            <a:r>
              <a:rPr lang="en-US" sz="2000" b="1" dirty="0">
                <a:latin typeface="Albertus" pitchFamily="34" charset="0"/>
              </a:rPr>
              <a:t> DA, </a:t>
            </a:r>
            <a:r>
              <a:rPr lang="en-US" sz="2000" b="1" dirty="0" err="1">
                <a:latin typeface="Albertus" pitchFamily="34" charset="0"/>
              </a:rPr>
              <a:t>koliko</a:t>
            </a:r>
            <a:r>
              <a:rPr lang="en-US" sz="2000" b="1" dirty="0">
                <a:latin typeface="Albertus" pitchFamily="34" charset="0"/>
              </a:rPr>
              <a:t> Vas </a:t>
            </a:r>
            <a:r>
              <a:rPr lang="sr-Latn-ME" sz="2000" b="1" dirty="0" smtClean="0">
                <a:latin typeface="Albertus" pitchFamily="34" charset="0"/>
              </a:rPr>
              <a:t>č</a:t>
            </a:r>
            <a:r>
              <a:rPr lang="en-US" sz="2000" b="1" dirty="0" err="1" smtClean="0">
                <a:latin typeface="Albertus" pitchFamily="34" charset="0"/>
              </a:rPr>
              <a:t>esto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posje</a:t>
            </a:r>
            <a:r>
              <a:rPr lang="sr-Latn-ME" sz="2000" b="1" dirty="0" smtClean="0">
                <a:latin typeface="Albertus" pitchFamily="34" charset="0"/>
              </a:rPr>
              <a:t>ć</a:t>
            </a:r>
            <a:r>
              <a:rPr lang="en-US" sz="2000" b="1" dirty="0" err="1" smtClean="0">
                <a:latin typeface="Albertus" pitchFamily="34" charset="0"/>
              </a:rPr>
              <a:t>uju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26548"/>
              </p:ext>
            </p:extLst>
          </p:nvPr>
        </p:nvGraphicFramePr>
        <p:xfrm>
          <a:off x="395536" y="1196752"/>
          <a:ext cx="8507288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68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ste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koristili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drogu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prije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ulaska</a:t>
            </a:r>
            <a:r>
              <a:rPr lang="en-US" sz="2000" b="1" dirty="0">
                <a:latin typeface="Albertus" pitchFamily="34" charset="0"/>
              </a:rPr>
              <a:t> u </a:t>
            </a:r>
            <a:r>
              <a:rPr lang="en-US" sz="2000" b="1" dirty="0" err="1">
                <a:latin typeface="Albertus" pitchFamily="34" charset="0"/>
              </a:rPr>
              <a:t>zatvor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9713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79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ste</a:t>
            </a:r>
            <a:r>
              <a:rPr lang="en-US" sz="2000" b="1" dirty="0">
                <a:latin typeface="Albertus" pitchFamily="34" charset="0"/>
              </a:rPr>
              <a:t>, u </a:t>
            </a:r>
            <a:r>
              <a:rPr lang="en-US" sz="2000" b="1" dirty="0" err="1">
                <a:latin typeface="Albertus" pitchFamily="34" charset="0"/>
              </a:rPr>
              <a:t>zatvoru</a:t>
            </a:r>
            <a:r>
              <a:rPr lang="en-US" sz="2000" b="1" dirty="0">
                <a:latin typeface="Albertus" pitchFamily="34" charset="0"/>
              </a:rPr>
              <a:t>, </a:t>
            </a:r>
            <a:r>
              <a:rPr lang="en-US" sz="2000" b="1" dirty="0" err="1">
                <a:latin typeface="Albertus" pitchFamily="34" charset="0"/>
              </a:rPr>
              <a:t>nastavili</a:t>
            </a:r>
            <a:r>
              <a:rPr lang="en-US" sz="2000" b="1" dirty="0">
                <a:latin typeface="Albertus" pitchFamily="34" charset="0"/>
              </a:rPr>
              <a:t> da </a:t>
            </a:r>
            <a:r>
              <a:rPr lang="en-US" sz="2000" b="1" dirty="0" err="1">
                <a:latin typeface="Albertus" pitchFamily="34" charset="0"/>
              </a:rPr>
              <a:t>koristite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drogu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7635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4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Vam</a:t>
            </a:r>
            <a:r>
              <a:rPr lang="en-US" sz="2000" b="1" dirty="0">
                <a:latin typeface="Albertus" pitchFamily="34" charset="0"/>
              </a:rPr>
              <a:t> je </a:t>
            </a:r>
            <a:r>
              <a:rPr lang="en-US" sz="2000" b="1" dirty="0" err="1">
                <a:latin typeface="Albertus" pitchFamily="34" charset="0"/>
              </a:rPr>
              <a:t>poznato</a:t>
            </a:r>
            <a:r>
              <a:rPr lang="en-US" sz="2000" b="1" dirty="0">
                <a:latin typeface="Albertus" pitchFamily="34" charset="0"/>
              </a:rPr>
              <a:t> da </a:t>
            </a:r>
            <a:r>
              <a:rPr lang="en-US" sz="2000" b="1" dirty="0" err="1">
                <a:latin typeface="Albertus" pitchFamily="34" charset="0"/>
              </a:rPr>
              <a:t>postoje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tretmani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odvikavanje</a:t>
            </a:r>
            <a:r>
              <a:rPr lang="en-US" sz="2000" b="1" dirty="0">
                <a:latin typeface="Albertus" pitchFamily="34" charset="0"/>
              </a:rPr>
              <a:t> od </a:t>
            </a:r>
            <a:r>
              <a:rPr lang="en-US" sz="2000" b="1" dirty="0" err="1">
                <a:latin typeface="Albertus" pitchFamily="34" charset="0"/>
              </a:rPr>
              <a:t>droge</a:t>
            </a:r>
            <a:r>
              <a:rPr lang="en-US" sz="2000" b="1" dirty="0" smtClean="0">
                <a:latin typeface="Albertus" pitchFamily="34" charset="0"/>
              </a:rPr>
              <a:t>?</a:t>
            </a:r>
            <a:r>
              <a:rPr lang="sr-Latn-ME" sz="2000" b="1" dirty="0" smtClean="0">
                <a:latin typeface="Albertus" pitchFamily="34" charset="0"/>
              </a:rPr>
              <a:t>, baza, oni koji izjavljuju da su koristili drogu, N=75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0884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00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dirty="0" smtClean="0">
                <a:latin typeface="Albertus" pitchFamily="34" charset="0"/>
              </a:rPr>
              <a:t>Ukoliko ste prije ulaska u zatvor koristili drogu, N=73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2758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88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b="1" dirty="0">
                <a:latin typeface="Albertus" pitchFamily="34" charset="0"/>
              </a:rPr>
              <a:t>D</a:t>
            </a:r>
            <a:r>
              <a:rPr lang="en-US" sz="2000" b="1" dirty="0" smtClean="0">
                <a:latin typeface="Albertus" pitchFamily="34" charset="0"/>
              </a:rPr>
              <a:t>a </a:t>
            </a:r>
            <a:r>
              <a:rPr lang="en-US" sz="2000" b="1" dirty="0">
                <a:latin typeface="Albertus" pitchFamily="34" charset="0"/>
              </a:rPr>
              <a:t>li </a:t>
            </a:r>
            <a:r>
              <a:rPr lang="en-US" sz="2000" b="1" dirty="0" err="1">
                <a:latin typeface="Albertus" pitchFamily="34" charset="0"/>
              </a:rPr>
              <a:t>ste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uklju</a:t>
            </a:r>
            <a:r>
              <a:rPr lang="sr-Latn-ME" sz="2000" b="1" dirty="0" smtClean="0">
                <a:latin typeface="Albertus" pitchFamily="34" charset="0"/>
              </a:rPr>
              <a:t>č</a:t>
            </a:r>
            <a:r>
              <a:rPr lang="en-US" sz="2000" b="1" dirty="0" err="1" smtClean="0">
                <a:latin typeface="Albertus" pitchFamily="34" charset="0"/>
              </a:rPr>
              <a:t>eni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>
                <a:latin typeface="Albertus" pitchFamily="34" charset="0"/>
              </a:rPr>
              <a:t>u </a:t>
            </a:r>
            <a:r>
              <a:rPr lang="en-US" sz="2000" b="1" dirty="0" err="1">
                <a:latin typeface="Albertus" pitchFamily="34" charset="0"/>
              </a:rPr>
              <a:t>neki</a:t>
            </a:r>
            <a:r>
              <a:rPr lang="en-US" sz="2000" b="1" dirty="0">
                <a:latin typeface="Albertus" pitchFamily="34" charset="0"/>
              </a:rPr>
              <a:t> od </a:t>
            </a:r>
            <a:r>
              <a:rPr lang="en-US" sz="2000" b="1" dirty="0" err="1">
                <a:latin typeface="Albertus" pitchFamily="34" charset="0"/>
              </a:rPr>
              <a:t>tretmana</a:t>
            </a:r>
            <a:r>
              <a:rPr lang="en-US" sz="2000" b="1" dirty="0" smtClean="0">
                <a:latin typeface="Albertus" pitchFamily="34" charset="0"/>
              </a:rPr>
              <a:t>?</a:t>
            </a:r>
            <a:r>
              <a:rPr lang="sr-Latn-ME" sz="2000" b="1" dirty="0" smtClean="0">
                <a:latin typeface="Albertus" pitchFamily="34" charset="0"/>
              </a:rPr>
              <a:t>  N(KPD)=73; N(BP)=2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0642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94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sz="2000" dirty="0" smtClean="0">
                <a:latin typeface="Albertus" pitchFamily="34" charset="0"/>
              </a:rPr>
              <a:t>Ako jeste, u koji? N=16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9291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00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>
                <a:latin typeface="Albertus" pitchFamily="34" charset="0"/>
              </a:rPr>
              <a:t>Ponu</a:t>
            </a:r>
            <a:r>
              <a:rPr lang="sr-Latn-ME" sz="2000" b="1" dirty="0" smtClean="0">
                <a:latin typeface="Albertus" pitchFamily="34" charset="0"/>
              </a:rPr>
              <a:t>đ</a:t>
            </a:r>
            <a:r>
              <a:rPr lang="en-US" sz="2000" b="1" dirty="0" err="1" smtClean="0">
                <a:latin typeface="Albertus" pitchFamily="34" charset="0"/>
              </a:rPr>
              <a:t>eni</a:t>
            </a:r>
            <a:r>
              <a:rPr lang="en-US" sz="2000" b="1" dirty="0" smtClean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tretmani</a:t>
            </a:r>
            <a:r>
              <a:rPr lang="en-US" sz="2000" b="1" dirty="0">
                <a:latin typeface="Albertus" pitchFamily="34" charset="0"/>
              </a:rPr>
              <a:t> u </a:t>
            </a:r>
            <a:r>
              <a:rPr lang="en-US" sz="2000" b="1" dirty="0" err="1">
                <a:latin typeface="Albertus" pitchFamily="34" charset="0"/>
              </a:rPr>
              <a:t>zatvoru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odvikavanje</a:t>
            </a:r>
            <a:r>
              <a:rPr lang="en-US" sz="2000" b="1" dirty="0">
                <a:latin typeface="Albertus" pitchFamily="34" charset="0"/>
              </a:rPr>
              <a:t> od </a:t>
            </a:r>
            <a:r>
              <a:rPr lang="en-US" sz="2000" b="1" dirty="0" err="1">
                <a:latin typeface="Albertus" pitchFamily="34" charset="0"/>
              </a:rPr>
              <a:t>droga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su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 smtClean="0">
                <a:latin typeface="Albertus" pitchFamily="34" charset="0"/>
              </a:rPr>
              <a:t>Vam</a:t>
            </a:r>
            <a:r>
              <a:rPr lang="sr-Latn-ME" sz="2000" b="1" dirty="0" smtClean="0">
                <a:latin typeface="Albertus" pitchFamily="34" charset="0"/>
              </a:rPr>
              <a:t>, N=69</a:t>
            </a:r>
            <a:r>
              <a:rPr lang="en-US" sz="2000" b="1" dirty="0" smtClean="0">
                <a:latin typeface="Albertus" pitchFamily="34" charset="0"/>
              </a:rPr>
              <a:t>: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6336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27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lbertus" pitchFamily="34" charset="0"/>
              </a:rPr>
              <a:t>Da li </a:t>
            </a:r>
            <a:r>
              <a:rPr lang="en-US" sz="2000" b="1" dirty="0" err="1">
                <a:latin typeface="Albertus" pitchFamily="34" charset="0"/>
              </a:rPr>
              <a:t>smatrate</a:t>
            </a:r>
            <a:r>
              <a:rPr lang="en-US" sz="2000" b="1" dirty="0">
                <a:latin typeface="Albertus" pitchFamily="34" charset="0"/>
              </a:rPr>
              <a:t> da </a:t>
            </a:r>
            <a:r>
              <a:rPr lang="en-US" sz="2000" b="1" dirty="0" err="1">
                <a:latin typeface="Albertus" pitchFamily="34" charset="0"/>
              </a:rPr>
              <a:t>ima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zatvorenika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koji</a:t>
            </a:r>
            <a:r>
              <a:rPr lang="en-US" sz="2000" b="1" dirty="0">
                <a:latin typeface="Albertus" pitchFamily="34" charset="0"/>
              </a:rPr>
              <a:t> u </a:t>
            </a:r>
            <a:r>
              <a:rPr lang="en-US" sz="2000" b="1" dirty="0" err="1">
                <a:latin typeface="Albertus" pitchFamily="34" charset="0"/>
              </a:rPr>
              <a:t>zatvoru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koriste</a:t>
            </a:r>
            <a:r>
              <a:rPr lang="en-US" sz="2000" b="1" dirty="0">
                <a:latin typeface="Albertus" pitchFamily="34" charset="0"/>
              </a:rPr>
              <a:t> </a:t>
            </a:r>
            <a:r>
              <a:rPr lang="en-US" sz="2000" b="1" dirty="0" err="1">
                <a:latin typeface="Albertus" pitchFamily="34" charset="0"/>
              </a:rPr>
              <a:t>drogu</a:t>
            </a:r>
            <a:r>
              <a:rPr lang="en-US" sz="2000" b="1" dirty="0">
                <a:latin typeface="Albertus" pitchFamily="34" charset="0"/>
              </a:rPr>
              <a:t>?</a:t>
            </a:r>
            <a:endParaRPr lang="en-US" sz="2000" dirty="0">
              <a:latin typeface="Albertus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1860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96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9049</TotalTime>
  <Words>1578</Words>
  <Application>Microsoft Office PowerPoint</Application>
  <PresentationFormat>On-screen Show (4:3)</PresentationFormat>
  <Paragraphs>142</Paragraphs>
  <Slides>100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Office Theme</vt:lpstr>
      <vt:lpstr>PowerPoint Presentation</vt:lpstr>
      <vt:lpstr>Istraživanje stavova zatvorenika</vt:lpstr>
      <vt:lpstr>Percepcija svoje pozicije nakon odsluženja kazne</vt:lpstr>
      <vt:lpstr>Demografski podaci</vt:lpstr>
      <vt:lpstr>Godine ispitanika</vt:lpstr>
      <vt:lpstr>Stepen obrazovanja</vt:lpstr>
      <vt:lpstr>Dužina trenutne kazne zatvora N=281</vt:lpstr>
      <vt:lpstr>Da li ste bili zaposleni prije odlaska u zatvor? baza, oni koji su odgovorili, N(KPD)=276</vt:lpstr>
      <vt:lpstr>Da li imate novu ličnu kartu/biometrijsku ličnu kartu? baza, oni koji su odgovorili, N(KPD)=276</vt:lpstr>
      <vt:lpstr>Da li imate zdravstvenu knjižicu?  baza, oni koji su odgovorili, N(KPD)=273</vt:lpstr>
      <vt:lpstr>Da li imate radnu knjižicu? baza, oni koji su odgovorili, N(KPD)=280</vt:lpstr>
      <vt:lpstr>Na izdržavanju kazne zatvora sam: baza, oni koji su odgovorili, N(KPD)=278</vt:lpstr>
      <vt:lpstr>Stavovi</vt:lpstr>
      <vt:lpstr>Tokom boravka u zatvoru izgubio sam mnoge kontakte sa ljudima.</vt:lpstr>
      <vt:lpstr>Državne institucije će mi pružiti potrebnu podršku nakon izlaska iz zatvora.</vt:lpstr>
      <vt:lpstr>Tokom boravka u zatvoru stekao sam nova znanja i vještine koje će mi biti korisne kada izađem.</vt:lpstr>
      <vt:lpstr>Nakon izlaska iz zatvora biću na „meti“ policije.</vt:lpstr>
      <vt:lpstr>Nakon izlaska iz zatvora neću imati gdje da živim.</vt:lpstr>
      <vt:lpstr>Cijeli život ću nositi etiketu „robijaša“.</vt:lpstr>
      <vt:lpstr>Čim poslodavci saznaju da sam bio u zatvoru neće me zaposliti.</vt:lpstr>
      <vt:lpstr>Nastojaću da ne ponovim greške koje su me odvele u zatvor.</vt:lpstr>
      <vt:lpstr>Percepcija uslova</vt:lpstr>
      <vt:lpstr>Sa koliko osoba djelite sobu?</vt:lpstr>
      <vt:lpstr>Da li imate grijanje u sobi?</vt:lpstr>
      <vt:lpstr>Da li uvijek imate toplu vodu?</vt:lpstr>
      <vt:lpstr>Da li ste zadovoljni mogućnostima za održavanje lične higijene?</vt:lpstr>
      <vt:lpstr>Da li ste zadovoljni čistoćom u zajedničkim prostorijama (dnevni boravak, hodnik, trpezarija)?</vt:lpstr>
      <vt:lpstr>Da li ste zadovoljni prostorom za fizičke aktivnosti?</vt:lpstr>
      <vt:lpstr>Da li ste zadovoljni kvalitetom hrane?</vt:lpstr>
      <vt:lpstr>Ako uputite primjedbu na hranu (porcija, kvalitet, poštovanje vjerskih načela) u kojoj mjeri su Vaši zahtjevi uvaženi?</vt:lpstr>
      <vt:lpstr>Da li Vam smeta pušenje u sobi?</vt:lpstr>
      <vt:lpstr>Tokom boravka u prijemnom odjeljenju – „karantinu“, da li ste bili upoznati sa Pravilnikom o kućnom redu i pravima</vt:lpstr>
      <vt:lpstr>Da li ste dobili brošuru „Kratki vodič kroz prava i obaveze zatvorenika i zatvorenica“?</vt:lpstr>
      <vt:lpstr>Percepcija odnosa </vt:lpstr>
      <vt:lpstr>U zatvoru se osjećate:</vt:lpstr>
      <vt:lpstr>Kakvi su odnosi između Vas i drugih zatvorenika?</vt:lpstr>
      <vt:lpstr>Da li je drugi zatvorenik, u posljednjih godinu dana, prema Vama primjenio silu?</vt:lpstr>
      <vt:lpstr>Kakvi su odnosi između Vas i službenika obezbjeđenja?</vt:lpstr>
      <vt:lpstr>Kakvi su odnosi između Vas između Vas i „profesora“?</vt:lpstr>
      <vt:lpstr>Kada zatražite razgovor sa „profesorom“?</vt:lpstr>
      <vt:lpstr>Da li Vam „profesori“ pomažu da se bolje pripremite za izlazak iz zatvora:</vt:lpstr>
      <vt:lpstr>Kakvi su odnosi između Vas i zdravstvene službe?</vt:lpstr>
      <vt:lpstr>Kada zatražite pregled ljekara?</vt:lpstr>
      <vt:lpstr>Kada zatražite pregled psihijatra? – baza – oni koju su odgovorili -N(KPD)=159</vt:lpstr>
      <vt:lpstr>Između Vas i instruktora za rad?</vt:lpstr>
      <vt:lpstr>Između Vas i Uprave zatvora?</vt:lpstr>
      <vt:lpstr>Izloženost nasilju</vt:lpstr>
      <vt:lpstr>DA LI STE IZLOŽENI: Vrijeđanju/ nazivanju pogrdnim imenima?</vt:lpstr>
      <vt:lpstr>DA LI STE IZLOŽENI: Fizičkom povrjeđivanju (udaranje, šamaranje...)?</vt:lpstr>
      <vt:lpstr>DA LI STE IZLOŽENI: Prijetnjama (prijetnja zabranom posjete porodice, prijetnja samicom, prijetnja zabranom šetnji...)?</vt:lpstr>
      <vt:lpstr>Vrsta prijetnji kojoj ste bili izloženi, baza, oni koji su naveli da su izloženi prijetnjama - N=67</vt:lpstr>
      <vt:lpstr>DA LI SU DRUGI IZLOŽENI:  Vrijeđanju/nazivanju pogrdnim imenima?</vt:lpstr>
      <vt:lpstr>DA LI SU DRUGI IZLOŽENI: Fizičkom povrjeđivanju (udaranje, šamaranje...)?</vt:lpstr>
      <vt:lpstr>DA LI SU DRUGI IZLOŽENI: Prijetnjama </vt:lpstr>
      <vt:lpstr>  Ako ste biti izloženi ili prisustvovali nekom od gore navedenih postupaka da li ste davali pisanu izjavu o tome? N=87  </vt:lpstr>
      <vt:lpstr>Ukoliko je došlo do primjene sile od strane drugog zatvorenika N=25</vt:lpstr>
      <vt:lpstr>Da li sada postoje skrivena mjesta u paviljonima za koja sumnjate ili znate da služe primjeni sile? </vt:lpstr>
      <vt:lpstr>Gdje se nalaze ta mjesta, N=69</vt:lpstr>
      <vt:lpstr>Uslovi u samici</vt:lpstr>
      <vt:lpstr>Da li ste i koliko često bili kažnjavani boravkom u samici?</vt:lpstr>
      <vt:lpstr>Kada ste posljednji put bili u samici? N=97</vt:lpstr>
      <vt:lpstr>Koliko dana ste tada bili kažnjeni samicom/ste boravili u samici? N=73</vt:lpstr>
      <vt:lpstr>Kada ste upućeni u samicu zatvorski ljekar Vas je: N=81</vt:lpstr>
      <vt:lpstr>Ako ste tokom boravka u samici tražili ljekara N=81:</vt:lpstr>
      <vt:lpstr>Ako ste boravili u samici/ili znate nekoga ko jeste, napišite nam ako imate neku pritužbu na postupak kažnjavanja - N=43</vt:lpstr>
      <vt:lpstr>Tretman </vt:lpstr>
      <vt:lpstr>U kojoj mjeri ste zadovoljni programom tretmana koji Vam je predložen?</vt:lpstr>
      <vt:lpstr>Na koji način možete da zatražite pomoć kad Vam je potrebna</vt:lpstr>
      <vt:lpstr>Koje vrste podrške vam se pružaju u zatvoru? - baza, oni koji su odgovorili - N=93</vt:lpstr>
      <vt:lpstr>Rad u zatvoru</vt:lpstr>
      <vt:lpstr>Da li ste radno angažovani?</vt:lpstr>
      <vt:lpstr>Rad u zatvoru Vam je (baza, oni kojima su radno angažovani):</vt:lpstr>
      <vt:lpstr>Koje poslove želite da obavljate? N= 113</vt:lpstr>
      <vt:lpstr>Obrazovanje i obuke</vt:lpstr>
      <vt:lpstr>Da li u zatvoru imate priliku da se  obrazujete?</vt:lpstr>
      <vt:lpstr>Da li ste zainteresovani za uključivanje u neku vrstu obrazovanja?</vt:lpstr>
      <vt:lpstr>Da li ste tražili da Vam se van zatvora omogući nastavak započetog školovanja?</vt:lpstr>
      <vt:lpstr>Da li Vam je to bilo omogućeno? Baza – oni koji su izjavili da su tražili - N(KPD)=23</vt:lpstr>
      <vt:lpstr>Obrazovanje stečeno u zatvoru smatrate da bi Vam, po izlasku iz zatvora bilo:</vt:lpstr>
      <vt:lpstr>Po završenoj obuci, želite da</vt:lpstr>
      <vt:lpstr>Slobodno vrijeme</vt:lpstr>
      <vt:lpstr>Kako provodite slobodno vrijeme</vt:lpstr>
      <vt:lpstr>Sta još želite da radite u slobodno vrijeme? N=87</vt:lpstr>
      <vt:lpstr>Usluge nevladinih organizacija koje ste koristili tokom boravka u zatvoru.</vt:lpstr>
      <vt:lpstr>Kontakt sa porodicom</vt:lpstr>
      <vt:lpstr>Kada izađete, podršku će Vam pružiti...</vt:lpstr>
      <vt:lpstr>Bračni status:</vt:lpstr>
      <vt:lpstr>Koliko Vas često porodica posjećuje?</vt:lpstr>
      <vt:lpstr>Da li imate djecu?</vt:lpstr>
      <vt:lpstr>Upotreba psihoaktivnih supstanci</vt:lpstr>
      <vt:lpstr>Ukoliko DA, koliko Vas često posjećuju</vt:lpstr>
      <vt:lpstr>Da li ste koristili drogu prije ulaska u zatvor?</vt:lpstr>
      <vt:lpstr>Da li ste, u zatvoru, nastavili da koristite drogu?</vt:lpstr>
      <vt:lpstr>Da li Vam je poznato da postoje tretmani za odvikavanje od droge?, baza, oni koji izjavljuju da su koristili drogu, N=75</vt:lpstr>
      <vt:lpstr>Ukoliko ste prije ulaska u zatvor koristili drogu, N=73</vt:lpstr>
      <vt:lpstr>Da li ste uključeni u neki od tretmana?  N(KPD)=73; N(BP)=2</vt:lpstr>
      <vt:lpstr>Ako jeste, u koji? N=16</vt:lpstr>
      <vt:lpstr>Ponuđeni tretmani u zatvoru za odvikavanje od droga su Vam, N=69:</vt:lpstr>
      <vt:lpstr>Da li smatrate da ima zatvorenika koji u zatvoru koriste drogu?</vt:lpstr>
      <vt:lpstr>Ukoliko postoji, na koji način procjenjujete njenu dostupnost?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</dc:creator>
  <cp:lastModifiedBy>MSI_1</cp:lastModifiedBy>
  <cp:revision>189</cp:revision>
  <cp:lastPrinted>2014-04-14T17:54:08Z</cp:lastPrinted>
  <dcterms:created xsi:type="dcterms:W3CDTF">2014-04-12T15:46:09Z</dcterms:created>
  <dcterms:modified xsi:type="dcterms:W3CDTF">2014-10-08T10:54:10Z</dcterms:modified>
</cp:coreProperties>
</file>